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3" r:id="rId18"/>
    <p:sldId id="275" r:id="rId19"/>
    <p:sldId id="276" r:id="rId20"/>
    <p:sldId id="274" r:id="rId21"/>
    <p:sldId id="277" r:id="rId22"/>
    <p:sldId id="278" r:id="rId23"/>
    <p:sldId id="279" r:id="rId24"/>
    <p:sldId id="282" r:id="rId25"/>
    <p:sldId id="280" r:id="rId26"/>
    <p:sldId id="281" r:id="rId27"/>
    <p:sldId id="285" r:id="rId28"/>
    <p:sldId id="287" r:id="rId29"/>
    <p:sldId id="283" r:id="rId30"/>
    <p:sldId id="271" r:id="rId31"/>
    <p:sldId id="289" r:id="rId32"/>
    <p:sldId id="290" r:id="rId33"/>
    <p:sldId id="292" r:id="rId34"/>
    <p:sldId id="288" r:id="rId35"/>
    <p:sldId id="294" r:id="rId36"/>
    <p:sldId id="293" r:id="rId37"/>
    <p:sldId id="297" r:id="rId38"/>
    <p:sldId id="296" r:id="rId39"/>
    <p:sldId id="298" r:id="rId40"/>
    <p:sldId id="301" r:id="rId41"/>
    <p:sldId id="299" r:id="rId42"/>
    <p:sldId id="302" r:id="rId43"/>
    <p:sldId id="295" r:id="rId44"/>
    <p:sldId id="305" r:id="rId45"/>
    <p:sldId id="304" r:id="rId46"/>
    <p:sldId id="307" r:id="rId47"/>
    <p:sldId id="306" r:id="rId48"/>
    <p:sldId id="309" r:id="rId49"/>
    <p:sldId id="308" r:id="rId50"/>
    <p:sldId id="311" r:id="rId51"/>
    <p:sldId id="310" r:id="rId52"/>
    <p:sldId id="303" r:id="rId53"/>
    <p:sldId id="312" r:id="rId54"/>
    <p:sldId id="315" r:id="rId55"/>
    <p:sldId id="314" r:id="rId56"/>
    <p:sldId id="313" r:id="rId57"/>
    <p:sldId id="317" r:id="rId58"/>
    <p:sldId id="318" r:id="rId59"/>
    <p:sldId id="316" r:id="rId60"/>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581A7FB-B13E-42DE-8AEF-1DF3A6D5EB86}"/>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4876DE95-0B89-43A1-B753-E12760F2E4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28E65809-1BF9-42C5-B9F3-49C0BFD20A38}"/>
              </a:ext>
            </a:extLst>
          </p:cNvPr>
          <p:cNvSpPr>
            <a:spLocks noGrp="1"/>
          </p:cNvSpPr>
          <p:nvPr>
            <p:ph type="dt" sz="half" idx="10"/>
          </p:nvPr>
        </p:nvSpPr>
        <p:spPr/>
        <p:txBody>
          <a:bodyPr/>
          <a:lstStyle/>
          <a:p>
            <a:fld id="{33CE5676-E502-4580-BB6B-92CDFB4ADF8D}" type="datetimeFigureOut">
              <a:rPr lang="pl-PL" smtClean="0"/>
              <a:t>20.10.2019</a:t>
            </a:fld>
            <a:endParaRPr lang="pl-PL"/>
          </a:p>
        </p:txBody>
      </p:sp>
      <p:sp>
        <p:nvSpPr>
          <p:cNvPr id="5" name="Symbol zastępczy stopki 4">
            <a:extLst>
              <a:ext uri="{FF2B5EF4-FFF2-40B4-BE49-F238E27FC236}">
                <a16:creationId xmlns:a16="http://schemas.microsoft.com/office/drawing/2014/main" id="{0B97008A-657A-45D6-801B-A6CB13BC063C}"/>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74125BF5-8961-4EAB-81DE-18A46ED7772E}"/>
              </a:ext>
            </a:extLst>
          </p:cNvPr>
          <p:cNvSpPr>
            <a:spLocks noGrp="1"/>
          </p:cNvSpPr>
          <p:nvPr>
            <p:ph type="sldNum" sz="quarter" idx="12"/>
          </p:nvPr>
        </p:nvSpPr>
        <p:spPr/>
        <p:txBody>
          <a:bodyPr/>
          <a:lstStyle/>
          <a:p>
            <a:fld id="{391CCF1D-6E86-4912-AB40-5F143798F134}" type="slidenum">
              <a:rPr lang="pl-PL" smtClean="0"/>
              <a:t>‹#›</a:t>
            </a:fld>
            <a:endParaRPr lang="pl-PL"/>
          </a:p>
        </p:txBody>
      </p:sp>
    </p:spTree>
    <p:extLst>
      <p:ext uri="{BB962C8B-B14F-4D97-AF65-F5344CB8AC3E}">
        <p14:creationId xmlns:p14="http://schemas.microsoft.com/office/powerpoint/2010/main" val="3069101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ACBEC54-52E5-4898-A82A-1E03B68101FD}"/>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D8404ABA-C755-4464-9179-9D9B0337685C}"/>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F062838B-31D8-4101-81D5-32FCA54FE27F}"/>
              </a:ext>
            </a:extLst>
          </p:cNvPr>
          <p:cNvSpPr>
            <a:spLocks noGrp="1"/>
          </p:cNvSpPr>
          <p:nvPr>
            <p:ph type="dt" sz="half" idx="10"/>
          </p:nvPr>
        </p:nvSpPr>
        <p:spPr/>
        <p:txBody>
          <a:bodyPr/>
          <a:lstStyle/>
          <a:p>
            <a:fld id="{33CE5676-E502-4580-BB6B-92CDFB4ADF8D}" type="datetimeFigureOut">
              <a:rPr lang="pl-PL" smtClean="0"/>
              <a:t>20.10.2019</a:t>
            </a:fld>
            <a:endParaRPr lang="pl-PL"/>
          </a:p>
        </p:txBody>
      </p:sp>
      <p:sp>
        <p:nvSpPr>
          <p:cNvPr id="5" name="Symbol zastępczy stopki 4">
            <a:extLst>
              <a:ext uri="{FF2B5EF4-FFF2-40B4-BE49-F238E27FC236}">
                <a16:creationId xmlns:a16="http://schemas.microsoft.com/office/drawing/2014/main" id="{EA68EDA7-63AA-4755-94F0-50C045BB461D}"/>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150E3482-B476-4B7A-A281-F0EC4FE8FAB6}"/>
              </a:ext>
            </a:extLst>
          </p:cNvPr>
          <p:cNvSpPr>
            <a:spLocks noGrp="1"/>
          </p:cNvSpPr>
          <p:nvPr>
            <p:ph type="sldNum" sz="quarter" idx="12"/>
          </p:nvPr>
        </p:nvSpPr>
        <p:spPr/>
        <p:txBody>
          <a:bodyPr/>
          <a:lstStyle/>
          <a:p>
            <a:fld id="{391CCF1D-6E86-4912-AB40-5F143798F134}" type="slidenum">
              <a:rPr lang="pl-PL" smtClean="0"/>
              <a:t>‹#›</a:t>
            </a:fld>
            <a:endParaRPr lang="pl-PL"/>
          </a:p>
        </p:txBody>
      </p:sp>
    </p:spTree>
    <p:extLst>
      <p:ext uri="{BB962C8B-B14F-4D97-AF65-F5344CB8AC3E}">
        <p14:creationId xmlns:p14="http://schemas.microsoft.com/office/powerpoint/2010/main" val="235838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09004301-22E6-4C96-AA5F-327F16AC6884}"/>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11F05092-720A-489B-83DB-8A6B6193D932}"/>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47089C22-20A9-445E-AC0E-74C13D3CC7A2}"/>
              </a:ext>
            </a:extLst>
          </p:cNvPr>
          <p:cNvSpPr>
            <a:spLocks noGrp="1"/>
          </p:cNvSpPr>
          <p:nvPr>
            <p:ph type="dt" sz="half" idx="10"/>
          </p:nvPr>
        </p:nvSpPr>
        <p:spPr/>
        <p:txBody>
          <a:bodyPr/>
          <a:lstStyle/>
          <a:p>
            <a:fld id="{33CE5676-E502-4580-BB6B-92CDFB4ADF8D}" type="datetimeFigureOut">
              <a:rPr lang="pl-PL" smtClean="0"/>
              <a:t>20.10.2019</a:t>
            </a:fld>
            <a:endParaRPr lang="pl-PL"/>
          </a:p>
        </p:txBody>
      </p:sp>
      <p:sp>
        <p:nvSpPr>
          <p:cNvPr id="5" name="Symbol zastępczy stopki 4">
            <a:extLst>
              <a:ext uri="{FF2B5EF4-FFF2-40B4-BE49-F238E27FC236}">
                <a16:creationId xmlns:a16="http://schemas.microsoft.com/office/drawing/2014/main" id="{AB6C3A80-CF1C-4E51-AB9C-EA8EDA6B10ED}"/>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4F2982DE-6689-4304-8F34-1E857DBD136D}"/>
              </a:ext>
            </a:extLst>
          </p:cNvPr>
          <p:cNvSpPr>
            <a:spLocks noGrp="1"/>
          </p:cNvSpPr>
          <p:nvPr>
            <p:ph type="sldNum" sz="quarter" idx="12"/>
          </p:nvPr>
        </p:nvSpPr>
        <p:spPr/>
        <p:txBody>
          <a:bodyPr/>
          <a:lstStyle/>
          <a:p>
            <a:fld id="{391CCF1D-6E86-4912-AB40-5F143798F134}" type="slidenum">
              <a:rPr lang="pl-PL" smtClean="0"/>
              <a:t>‹#›</a:t>
            </a:fld>
            <a:endParaRPr lang="pl-PL"/>
          </a:p>
        </p:txBody>
      </p:sp>
    </p:spTree>
    <p:extLst>
      <p:ext uri="{BB962C8B-B14F-4D97-AF65-F5344CB8AC3E}">
        <p14:creationId xmlns:p14="http://schemas.microsoft.com/office/powerpoint/2010/main" val="3041678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B099EDA-81B5-454F-A4C3-0628EF49EF09}"/>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A90DA665-7C7F-49B3-BAF9-97E6013C7642}"/>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9CCF4E97-1662-4760-A16E-636BE15C1475}"/>
              </a:ext>
            </a:extLst>
          </p:cNvPr>
          <p:cNvSpPr>
            <a:spLocks noGrp="1"/>
          </p:cNvSpPr>
          <p:nvPr>
            <p:ph type="dt" sz="half" idx="10"/>
          </p:nvPr>
        </p:nvSpPr>
        <p:spPr/>
        <p:txBody>
          <a:bodyPr/>
          <a:lstStyle/>
          <a:p>
            <a:fld id="{33CE5676-E502-4580-BB6B-92CDFB4ADF8D}" type="datetimeFigureOut">
              <a:rPr lang="pl-PL" smtClean="0"/>
              <a:t>20.10.2019</a:t>
            </a:fld>
            <a:endParaRPr lang="pl-PL"/>
          </a:p>
        </p:txBody>
      </p:sp>
      <p:sp>
        <p:nvSpPr>
          <p:cNvPr id="5" name="Symbol zastępczy stopki 4">
            <a:extLst>
              <a:ext uri="{FF2B5EF4-FFF2-40B4-BE49-F238E27FC236}">
                <a16:creationId xmlns:a16="http://schemas.microsoft.com/office/drawing/2014/main" id="{06908DB1-4F72-4378-8F46-A335D323DF91}"/>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C0A403BD-F0FA-4E27-8326-7E11B4E462F9}"/>
              </a:ext>
            </a:extLst>
          </p:cNvPr>
          <p:cNvSpPr>
            <a:spLocks noGrp="1"/>
          </p:cNvSpPr>
          <p:nvPr>
            <p:ph type="sldNum" sz="quarter" idx="12"/>
          </p:nvPr>
        </p:nvSpPr>
        <p:spPr/>
        <p:txBody>
          <a:bodyPr/>
          <a:lstStyle/>
          <a:p>
            <a:fld id="{391CCF1D-6E86-4912-AB40-5F143798F134}" type="slidenum">
              <a:rPr lang="pl-PL" smtClean="0"/>
              <a:t>‹#›</a:t>
            </a:fld>
            <a:endParaRPr lang="pl-PL"/>
          </a:p>
        </p:txBody>
      </p:sp>
    </p:spTree>
    <p:extLst>
      <p:ext uri="{BB962C8B-B14F-4D97-AF65-F5344CB8AC3E}">
        <p14:creationId xmlns:p14="http://schemas.microsoft.com/office/powerpoint/2010/main" val="2071919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A5FC2F2-3DC1-460C-AD7D-949EFAF5A5EE}"/>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9896E8A8-7F6A-453D-843A-51E396762D5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72C35146-1A2E-47A1-9510-D7BD3149D060}"/>
              </a:ext>
            </a:extLst>
          </p:cNvPr>
          <p:cNvSpPr>
            <a:spLocks noGrp="1"/>
          </p:cNvSpPr>
          <p:nvPr>
            <p:ph type="dt" sz="half" idx="10"/>
          </p:nvPr>
        </p:nvSpPr>
        <p:spPr/>
        <p:txBody>
          <a:bodyPr/>
          <a:lstStyle/>
          <a:p>
            <a:fld id="{33CE5676-E502-4580-BB6B-92CDFB4ADF8D}" type="datetimeFigureOut">
              <a:rPr lang="pl-PL" smtClean="0"/>
              <a:t>20.10.2019</a:t>
            </a:fld>
            <a:endParaRPr lang="pl-PL"/>
          </a:p>
        </p:txBody>
      </p:sp>
      <p:sp>
        <p:nvSpPr>
          <p:cNvPr id="5" name="Symbol zastępczy stopki 4">
            <a:extLst>
              <a:ext uri="{FF2B5EF4-FFF2-40B4-BE49-F238E27FC236}">
                <a16:creationId xmlns:a16="http://schemas.microsoft.com/office/drawing/2014/main" id="{6DB7EF71-EF3A-405C-9FB7-7AFF3B2CAE36}"/>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B2684C7D-63F4-4ACB-8D70-BD1F2B64EC36}"/>
              </a:ext>
            </a:extLst>
          </p:cNvPr>
          <p:cNvSpPr>
            <a:spLocks noGrp="1"/>
          </p:cNvSpPr>
          <p:nvPr>
            <p:ph type="sldNum" sz="quarter" idx="12"/>
          </p:nvPr>
        </p:nvSpPr>
        <p:spPr/>
        <p:txBody>
          <a:bodyPr/>
          <a:lstStyle/>
          <a:p>
            <a:fld id="{391CCF1D-6E86-4912-AB40-5F143798F134}" type="slidenum">
              <a:rPr lang="pl-PL" smtClean="0"/>
              <a:t>‹#›</a:t>
            </a:fld>
            <a:endParaRPr lang="pl-PL"/>
          </a:p>
        </p:txBody>
      </p:sp>
    </p:spTree>
    <p:extLst>
      <p:ext uri="{BB962C8B-B14F-4D97-AF65-F5344CB8AC3E}">
        <p14:creationId xmlns:p14="http://schemas.microsoft.com/office/powerpoint/2010/main" val="4143489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F6E4FAB-2EF6-48BF-997B-5A1AB63CF648}"/>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0647B06F-5C54-4AAD-9F95-ABF5A8FD6684}"/>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64558098-3764-4B36-8BB6-E0B67411746C}"/>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59977183-A8A3-4AF3-98B4-3F2D27616379}"/>
              </a:ext>
            </a:extLst>
          </p:cNvPr>
          <p:cNvSpPr>
            <a:spLocks noGrp="1"/>
          </p:cNvSpPr>
          <p:nvPr>
            <p:ph type="dt" sz="half" idx="10"/>
          </p:nvPr>
        </p:nvSpPr>
        <p:spPr/>
        <p:txBody>
          <a:bodyPr/>
          <a:lstStyle/>
          <a:p>
            <a:fld id="{33CE5676-E502-4580-BB6B-92CDFB4ADF8D}" type="datetimeFigureOut">
              <a:rPr lang="pl-PL" smtClean="0"/>
              <a:t>20.10.2019</a:t>
            </a:fld>
            <a:endParaRPr lang="pl-PL"/>
          </a:p>
        </p:txBody>
      </p:sp>
      <p:sp>
        <p:nvSpPr>
          <p:cNvPr id="6" name="Symbol zastępczy stopki 5">
            <a:extLst>
              <a:ext uri="{FF2B5EF4-FFF2-40B4-BE49-F238E27FC236}">
                <a16:creationId xmlns:a16="http://schemas.microsoft.com/office/drawing/2014/main" id="{0B39AACB-7684-43A4-BD3B-61FC6F740AF1}"/>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61A056CE-B24E-408A-B595-30A9B5917A1E}"/>
              </a:ext>
            </a:extLst>
          </p:cNvPr>
          <p:cNvSpPr>
            <a:spLocks noGrp="1"/>
          </p:cNvSpPr>
          <p:nvPr>
            <p:ph type="sldNum" sz="quarter" idx="12"/>
          </p:nvPr>
        </p:nvSpPr>
        <p:spPr/>
        <p:txBody>
          <a:bodyPr/>
          <a:lstStyle/>
          <a:p>
            <a:fld id="{391CCF1D-6E86-4912-AB40-5F143798F134}" type="slidenum">
              <a:rPr lang="pl-PL" smtClean="0"/>
              <a:t>‹#›</a:t>
            </a:fld>
            <a:endParaRPr lang="pl-PL"/>
          </a:p>
        </p:txBody>
      </p:sp>
    </p:spTree>
    <p:extLst>
      <p:ext uri="{BB962C8B-B14F-4D97-AF65-F5344CB8AC3E}">
        <p14:creationId xmlns:p14="http://schemas.microsoft.com/office/powerpoint/2010/main" val="159126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8738488-9D14-41B9-A5D9-A981153A42E4}"/>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AAB27107-478E-49AA-A86E-274F5C08370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BCAFE601-567E-42B2-99E7-E0079CFD50E3}"/>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2E766282-E425-4846-B3F7-E1C1C80EC5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98BBE6BE-B37E-4E78-AFFB-B2D26844293E}"/>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030F947B-5392-46FD-A4AF-AAD28F696E0D}"/>
              </a:ext>
            </a:extLst>
          </p:cNvPr>
          <p:cNvSpPr>
            <a:spLocks noGrp="1"/>
          </p:cNvSpPr>
          <p:nvPr>
            <p:ph type="dt" sz="half" idx="10"/>
          </p:nvPr>
        </p:nvSpPr>
        <p:spPr/>
        <p:txBody>
          <a:bodyPr/>
          <a:lstStyle/>
          <a:p>
            <a:fld id="{33CE5676-E502-4580-BB6B-92CDFB4ADF8D}" type="datetimeFigureOut">
              <a:rPr lang="pl-PL" smtClean="0"/>
              <a:t>20.10.2019</a:t>
            </a:fld>
            <a:endParaRPr lang="pl-PL"/>
          </a:p>
        </p:txBody>
      </p:sp>
      <p:sp>
        <p:nvSpPr>
          <p:cNvPr id="8" name="Symbol zastępczy stopki 7">
            <a:extLst>
              <a:ext uri="{FF2B5EF4-FFF2-40B4-BE49-F238E27FC236}">
                <a16:creationId xmlns:a16="http://schemas.microsoft.com/office/drawing/2014/main" id="{543C0474-A999-4308-997D-7E2A3C5D5627}"/>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4404CACA-6C6D-4574-A2E0-0EE12DFE2B5A}"/>
              </a:ext>
            </a:extLst>
          </p:cNvPr>
          <p:cNvSpPr>
            <a:spLocks noGrp="1"/>
          </p:cNvSpPr>
          <p:nvPr>
            <p:ph type="sldNum" sz="quarter" idx="12"/>
          </p:nvPr>
        </p:nvSpPr>
        <p:spPr/>
        <p:txBody>
          <a:bodyPr/>
          <a:lstStyle/>
          <a:p>
            <a:fld id="{391CCF1D-6E86-4912-AB40-5F143798F134}" type="slidenum">
              <a:rPr lang="pl-PL" smtClean="0"/>
              <a:t>‹#›</a:t>
            </a:fld>
            <a:endParaRPr lang="pl-PL"/>
          </a:p>
        </p:txBody>
      </p:sp>
    </p:spTree>
    <p:extLst>
      <p:ext uri="{BB962C8B-B14F-4D97-AF65-F5344CB8AC3E}">
        <p14:creationId xmlns:p14="http://schemas.microsoft.com/office/powerpoint/2010/main" val="3915830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92739FB-3900-44E6-92B6-AAD22B9CD86A}"/>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6EA7DF91-74FF-42AC-94F0-D1FA3B525EF1}"/>
              </a:ext>
            </a:extLst>
          </p:cNvPr>
          <p:cNvSpPr>
            <a:spLocks noGrp="1"/>
          </p:cNvSpPr>
          <p:nvPr>
            <p:ph type="dt" sz="half" idx="10"/>
          </p:nvPr>
        </p:nvSpPr>
        <p:spPr/>
        <p:txBody>
          <a:bodyPr/>
          <a:lstStyle/>
          <a:p>
            <a:fld id="{33CE5676-E502-4580-BB6B-92CDFB4ADF8D}" type="datetimeFigureOut">
              <a:rPr lang="pl-PL" smtClean="0"/>
              <a:t>20.10.2019</a:t>
            </a:fld>
            <a:endParaRPr lang="pl-PL"/>
          </a:p>
        </p:txBody>
      </p:sp>
      <p:sp>
        <p:nvSpPr>
          <p:cNvPr id="4" name="Symbol zastępczy stopki 3">
            <a:extLst>
              <a:ext uri="{FF2B5EF4-FFF2-40B4-BE49-F238E27FC236}">
                <a16:creationId xmlns:a16="http://schemas.microsoft.com/office/drawing/2014/main" id="{3188C934-3DAF-4DC9-BCAB-FD7CA15A99EA}"/>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60050674-66C0-4909-A848-66B74F0256D4}"/>
              </a:ext>
            </a:extLst>
          </p:cNvPr>
          <p:cNvSpPr>
            <a:spLocks noGrp="1"/>
          </p:cNvSpPr>
          <p:nvPr>
            <p:ph type="sldNum" sz="quarter" idx="12"/>
          </p:nvPr>
        </p:nvSpPr>
        <p:spPr/>
        <p:txBody>
          <a:bodyPr/>
          <a:lstStyle/>
          <a:p>
            <a:fld id="{391CCF1D-6E86-4912-AB40-5F143798F134}" type="slidenum">
              <a:rPr lang="pl-PL" smtClean="0"/>
              <a:t>‹#›</a:t>
            </a:fld>
            <a:endParaRPr lang="pl-PL"/>
          </a:p>
        </p:txBody>
      </p:sp>
    </p:spTree>
    <p:extLst>
      <p:ext uri="{BB962C8B-B14F-4D97-AF65-F5344CB8AC3E}">
        <p14:creationId xmlns:p14="http://schemas.microsoft.com/office/powerpoint/2010/main" val="2304599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E17DB739-8C0E-4B7D-AD28-2CD3C7D3288F}"/>
              </a:ext>
            </a:extLst>
          </p:cNvPr>
          <p:cNvSpPr>
            <a:spLocks noGrp="1"/>
          </p:cNvSpPr>
          <p:nvPr>
            <p:ph type="dt" sz="half" idx="10"/>
          </p:nvPr>
        </p:nvSpPr>
        <p:spPr/>
        <p:txBody>
          <a:bodyPr/>
          <a:lstStyle/>
          <a:p>
            <a:fld id="{33CE5676-E502-4580-BB6B-92CDFB4ADF8D}" type="datetimeFigureOut">
              <a:rPr lang="pl-PL" smtClean="0"/>
              <a:t>20.10.2019</a:t>
            </a:fld>
            <a:endParaRPr lang="pl-PL"/>
          </a:p>
        </p:txBody>
      </p:sp>
      <p:sp>
        <p:nvSpPr>
          <p:cNvPr id="3" name="Symbol zastępczy stopki 2">
            <a:extLst>
              <a:ext uri="{FF2B5EF4-FFF2-40B4-BE49-F238E27FC236}">
                <a16:creationId xmlns:a16="http://schemas.microsoft.com/office/drawing/2014/main" id="{B31FADA4-B1C4-4CDA-B8CE-8A5697E5020D}"/>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286DFABF-D3F2-4105-B974-15364103447A}"/>
              </a:ext>
            </a:extLst>
          </p:cNvPr>
          <p:cNvSpPr>
            <a:spLocks noGrp="1"/>
          </p:cNvSpPr>
          <p:nvPr>
            <p:ph type="sldNum" sz="quarter" idx="12"/>
          </p:nvPr>
        </p:nvSpPr>
        <p:spPr/>
        <p:txBody>
          <a:bodyPr/>
          <a:lstStyle/>
          <a:p>
            <a:fld id="{391CCF1D-6E86-4912-AB40-5F143798F134}" type="slidenum">
              <a:rPr lang="pl-PL" smtClean="0"/>
              <a:t>‹#›</a:t>
            </a:fld>
            <a:endParaRPr lang="pl-PL"/>
          </a:p>
        </p:txBody>
      </p:sp>
    </p:spTree>
    <p:extLst>
      <p:ext uri="{BB962C8B-B14F-4D97-AF65-F5344CB8AC3E}">
        <p14:creationId xmlns:p14="http://schemas.microsoft.com/office/powerpoint/2010/main" val="3560979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66D217B-D86F-4298-98EF-2A5E14917E8B}"/>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85402938-8D64-40F8-9EFC-57FBC457865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AC27C3B3-E043-473A-B3C6-A184EEF48C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31C6D32D-3A6B-4164-B8CF-440394CBD60B}"/>
              </a:ext>
            </a:extLst>
          </p:cNvPr>
          <p:cNvSpPr>
            <a:spLocks noGrp="1"/>
          </p:cNvSpPr>
          <p:nvPr>
            <p:ph type="dt" sz="half" idx="10"/>
          </p:nvPr>
        </p:nvSpPr>
        <p:spPr/>
        <p:txBody>
          <a:bodyPr/>
          <a:lstStyle/>
          <a:p>
            <a:fld id="{33CE5676-E502-4580-BB6B-92CDFB4ADF8D}" type="datetimeFigureOut">
              <a:rPr lang="pl-PL" smtClean="0"/>
              <a:t>20.10.2019</a:t>
            </a:fld>
            <a:endParaRPr lang="pl-PL"/>
          </a:p>
        </p:txBody>
      </p:sp>
      <p:sp>
        <p:nvSpPr>
          <p:cNvPr id="6" name="Symbol zastępczy stopki 5">
            <a:extLst>
              <a:ext uri="{FF2B5EF4-FFF2-40B4-BE49-F238E27FC236}">
                <a16:creationId xmlns:a16="http://schemas.microsoft.com/office/drawing/2014/main" id="{5892C90C-CA57-4A63-8730-2280E18A01D0}"/>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B96F4C0E-5603-469D-AEDD-C6DD59DEC489}"/>
              </a:ext>
            </a:extLst>
          </p:cNvPr>
          <p:cNvSpPr>
            <a:spLocks noGrp="1"/>
          </p:cNvSpPr>
          <p:nvPr>
            <p:ph type="sldNum" sz="quarter" idx="12"/>
          </p:nvPr>
        </p:nvSpPr>
        <p:spPr/>
        <p:txBody>
          <a:bodyPr/>
          <a:lstStyle/>
          <a:p>
            <a:fld id="{391CCF1D-6E86-4912-AB40-5F143798F134}" type="slidenum">
              <a:rPr lang="pl-PL" smtClean="0"/>
              <a:t>‹#›</a:t>
            </a:fld>
            <a:endParaRPr lang="pl-PL"/>
          </a:p>
        </p:txBody>
      </p:sp>
    </p:spTree>
    <p:extLst>
      <p:ext uri="{BB962C8B-B14F-4D97-AF65-F5344CB8AC3E}">
        <p14:creationId xmlns:p14="http://schemas.microsoft.com/office/powerpoint/2010/main" val="1356761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F22EF39-9187-4123-B878-882645DE3932}"/>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0B5F5BBB-FC62-4EE8-9100-EFCB5659430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85252FDC-66E4-4F57-AD5A-9D90A26BE2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5A22C76B-32E0-4EC3-8339-099CACC9A7A2}"/>
              </a:ext>
            </a:extLst>
          </p:cNvPr>
          <p:cNvSpPr>
            <a:spLocks noGrp="1"/>
          </p:cNvSpPr>
          <p:nvPr>
            <p:ph type="dt" sz="half" idx="10"/>
          </p:nvPr>
        </p:nvSpPr>
        <p:spPr/>
        <p:txBody>
          <a:bodyPr/>
          <a:lstStyle/>
          <a:p>
            <a:fld id="{33CE5676-E502-4580-BB6B-92CDFB4ADF8D}" type="datetimeFigureOut">
              <a:rPr lang="pl-PL" smtClean="0"/>
              <a:t>20.10.2019</a:t>
            </a:fld>
            <a:endParaRPr lang="pl-PL"/>
          </a:p>
        </p:txBody>
      </p:sp>
      <p:sp>
        <p:nvSpPr>
          <p:cNvPr id="6" name="Symbol zastępczy stopki 5">
            <a:extLst>
              <a:ext uri="{FF2B5EF4-FFF2-40B4-BE49-F238E27FC236}">
                <a16:creationId xmlns:a16="http://schemas.microsoft.com/office/drawing/2014/main" id="{4BF2FAB7-A036-4A66-8909-AD013FE667C4}"/>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CC454247-9E69-42F1-949E-64DA165F5DA3}"/>
              </a:ext>
            </a:extLst>
          </p:cNvPr>
          <p:cNvSpPr>
            <a:spLocks noGrp="1"/>
          </p:cNvSpPr>
          <p:nvPr>
            <p:ph type="sldNum" sz="quarter" idx="12"/>
          </p:nvPr>
        </p:nvSpPr>
        <p:spPr/>
        <p:txBody>
          <a:bodyPr/>
          <a:lstStyle/>
          <a:p>
            <a:fld id="{391CCF1D-6E86-4912-AB40-5F143798F134}" type="slidenum">
              <a:rPr lang="pl-PL" smtClean="0"/>
              <a:t>‹#›</a:t>
            </a:fld>
            <a:endParaRPr lang="pl-PL"/>
          </a:p>
        </p:txBody>
      </p:sp>
    </p:spTree>
    <p:extLst>
      <p:ext uri="{BB962C8B-B14F-4D97-AF65-F5344CB8AC3E}">
        <p14:creationId xmlns:p14="http://schemas.microsoft.com/office/powerpoint/2010/main" val="3726859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178F7450-15C1-4534-B50D-CBB566484ED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1A19DECD-8F55-4EC8-9C91-4191F29B972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DB8235F6-A01D-4D4D-A2A6-7FFB3806B27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CE5676-E502-4580-BB6B-92CDFB4ADF8D}" type="datetimeFigureOut">
              <a:rPr lang="pl-PL" smtClean="0"/>
              <a:t>20.10.2019</a:t>
            </a:fld>
            <a:endParaRPr lang="pl-PL"/>
          </a:p>
        </p:txBody>
      </p:sp>
      <p:sp>
        <p:nvSpPr>
          <p:cNvPr id="5" name="Symbol zastępczy stopki 4">
            <a:extLst>
              <a:ext uri="{FF2B5EF4-FFF2-40B4-BE49-F238E27FC236}">
                <a16:creationId xmlns:a16="http://schemas.microsoft.com/office/drawing/2014/main" id="{434BAD80-CF79-480D-B7C9-99BF8E00C0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A247EF7A-326C-498F-87A4-4CAEBD5F7D9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1CCF1D-6E86-4912-AB40-5F143798F134}" type="slidenum">
              <a:rPr lang="pl-PL" smtClean="0"/>
              <a:t>‹#›</a:t>
            </a:fld>
            <a:endParaRPr lang="pl-PL"/>
          </a:p>
        </p:txBody>
      </p:sp>
    </p:spTree>
    <p:extLst>
      <p:ext uri="{BB962C8B-B14F-4D97-AF65-F5344CB8AC3E}">
        <p14:creationId xmlns:p14="http://schemas.microsoft.com/office/powerpoint/2010/main" val="32755725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prawnik@fzz.org.pl"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29">
            <a:extLst>
              <a:ext uri="{FF2B5EF4-FFF2-40B4-BE49-F238E27FC236}">
                <a16:creationId xmlns:a16="http://schemas.microsoft.com/office/drawing/2014/main" id="{79CC44B5-53F9-4F03-9EEB-4C3C821A6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1">
            <a:extLst>
              <a:ext uri="{FF2B5EF4-FFF2-40B4-BE49-F238E27FC236}">
                <a16:creationId xmlns:a16="http://schemas.microsoft.com/office/drawing/2014/main" id="{1A3688C8-DFCE-4CCD-BCF0-5FB239E50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30410"/>
            <a:ext cx="7005134" cy="4827590"/>
          </a:xfrm>
          <a:custGeom>
            <a:avLst/>
            <a:gdLst>
              <a:gd name="connsiteX0" fmla="*/ 1974535 w 7005134"/>
              <a:gd name="connsiteY0" fmla="*/ 0 h 4827590"/>
              <a:gd name="connsiteX1" fmla="*/ 7003848 w 7005134"/>
              <a:gd name="connsiteY1" fmla="*/ 4776721 h 4827590"/>
              <a:gd name="connsiteX2" fmla="*/ 7005134 w 7005134"/>
              <a:gd name="connsiteY2" fmla="*/ 4827590 h 4827590"/>
              <a:gd name="connsiteX3" fmla="*/ 0 w 7005134"/>
              <a:gd name="connsiteY3" fmla="*/ 4827590 h 4827590"/>
              <a:gd name="connsiteX4" fmla="*/ 0 w 7005134"/>
              <a:gd name="connsiteY4" fmla="*/ 402231 h 4827590"/>
              <a:gd name="connsiteX5" fmla="*/ 14349 w 7005134"/>
              <a:gd name="connsiteY5" fmla="*/ 395744 h 4827590"/>
              <a:gd name="connsiteX6" fmla="*/ 1974535 w 7005134"/>
              <a:gd name="connsiteY6" fmla="*/ 0 h 4827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05134" h="4827590">
                <a:moveTo>
                  <a:pt x="1974535" y="0"/>
                </a:moveTo>
                <a:cubicBezTo>
                  <a:pt x="4668853" y="0"/>
                  <a:pt x="6868971" y="2115921"/>
                  <a:pt x="7003848" y="4776721"/>
                </a:cubicBezTo>
                <a:lnTo>
                  <a:pt x="7005134" y="4827590"/>
                </a:lnTo>
                <a:lnTo>
                  <a:pt x="0" y="4827590"/>
                </a:lnTo>
                <a:lnTo>
                  <a:pt x="0" y="402231"/>
                </a:lnTo>
                <a:lnTo>
                  <a:pt x="14349" y="395744"/>
                </a:lnTo>
                <a:cubicBezTo>
                  <a:pt x="616832" y="140915"/>
                  <a:pt x="1279227" y="0"/>
                  <a:pt x="1974535" y="0"/>
                </a:cubicBezTo>
                <a:close/>
              </a:path>
            </a:pathLst>
          </a:cu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E9EA0DD-7987-4C83-B7DD-EDE9CF7F2DF3}"/>
              </a:ext>
            </a:extLst>
          </p:cNvPr>
          <p:cNvSpPr>
            <a:spLocks noGrp="1"/>
          </p:cNvSpPr>
          <p:nvPr>
            <p:ph type="ctrTitle"/>
          </p:nvPr>
        </p:nvSpPr>
        <p:spPr>
          <a:xfrm>
            <a:off x="1158239" y="718457"/>
            <a:ext cx="10606955" cy="2710539"/>
          </a:xfrm>
        </p:spPr>
        <p:txBody>
          <a:bodyPr>
            <a:normAutofit/>
          </a:bodyPr>
          <a:lstStyle/>
          <a:p>
            <a:r>
              <a:rPr lang="pl-PL" sz="3200" b="1" dirty="0"/>
              <a:t>Ustawa o związkach zawodowych po nowelizacji według stanu prawnego na dzień 1 stycznia 2019 r. </a:t>
            </a:r>
          </a:p>
        </p:txBody>
      </p:sp>
      <p:sp>
        <p:nvSpPr>
          <p:cNvPr id="3" name="Podtytuł 2">
            <a:extLst>
              <a:ext uri="{FF2B5EF4-FFF2-40B4-BE49-F238E27FC236}">
                <a16:creationId xmlns:a16="http://schemas.microsoft.com/office/drawing/2014/main" id="{FD7FC6DA-AAB2-485C-AFF2-74D8FDBEA89F}"/>
              </a:ext>
            </a:extLst>
          </p:cNvPr>
          <p:cNvSpPr>
            <a:spLocks noGrp="1"/>
          </p:cNvSpPr>
          <p:nvPr>
            <p:ph type="subTitle" idx="1"/>
          </p:nvPr>
        </p:nvSpPr>
        <p:spPr>
          <a:xfrm>
            <a:off x="1884784" y="5327780"/>
            <a:ext cx="5613296" cy="1028569"/>
          </a:xfrm>
        </p:spPr>
        <p:txBody>
          <a:bodyPr>
            <a:normAutofit/>
          </a:bodyPr>
          <a:lstStyle/>
          <a:p>
            <a:pPr algn="l"/>
            <a:r>
              <a:rPr lang="pl-PL" b="1" dirty="0"/>
              <a:t>FORUM ZWIĄZKÓW ZAWODOWYCH </a:t>
            </a:r>
          </a:p>
        </p:txBody>
      </p:sp>
      <p:cxnSp>
        <p:nvCxnSpPr>
          <p:cNvPr id="38" name="Straight Connector 33">
            <a:extLst>
              <a:ext uri="{FF2B5EF4-FFF2-40B4-BE49-F238E27FC236}">
                <a16:creationId xmlns:a16="http://schemas.microsoft.com/office/drawing/2014/main" id="{D598FBE3-48D2-40A2-B7E6-F485834C821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72540" y="4450080"/>
            <a:ext cx="1234440"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7" name="Obraz 6">
            <a:extLst>
              <a:ext uri="{FF2B5EF4-FFF2-40B4-BE49-F238E27FC236}">
                <a16:creationId xmlns:a16="http://schemas.microsoft.com/office/drawing/2014/main" id="{A6D6212C-0783-4ACD-9881-385A15DBE5B3}"/>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10030328" y="4700588"/>
            <a:ext cx="1734867" cy="1734867"/>
          </a:xfrm>
          <a:custGeom>
            <a:avLst/>
            <a:gdLst>
              <a:gd name="connsiteX0" fmla="*/ 1722118 w 3444236"/>
              <a:gd name="connsiteY0" fmla="*/ 0 h 3444236"/>
              <a:gd name="connsiteX1" fmla="*/ 3444236 w 3444236"/>
              <a:gd name="connsiteY1" fmla="*/ 1722118 h 3444236"/>
              <a:gd name="connsiteX2" fmla="*/ 1722118 w 3444236"/>
              <a:gd name="connsiteY2" fmla="*/ 3444236 h 3444236"/>
              <a:gd name="connsiteX3" fmla="*/ 0 w 3444236"/>
              <a:gd name="connsiteY3" fmla="*/ 1722118 h 3444236"/>
              <a:gd name="connsiteX4" fmla="*/ 1722118 w 3444236"/>
              <a:gd name="connsiteY4" fmla="*/ 0 h 34442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4236" h="3444236">
                <a:moveTo>
                  <a:pt x="1722118" y="0"/>
                </a:moveTo>
                <a:cubicBezTo>
                  <a:pt x="2673218" y="0"/>
                  <a:pt x="3444236" y="771018"/>
                  <a:pt x="3444236" y="1722118"/>
                </a:cubicBezTo>
                <a:cubicBezTo>
                  <a:pt x="3444236" y="2673218"/>
                  <a:pt x="2673218" y="3444236"/>
                  <a:pt x="1722118" y="3444236"/>
                </a:cubicBezTo>
                <a:cubicBezTo>
                  <a:pt x="771018" y="3444236"/>
                  <a:pt x="0" y="2673218"/>
                  <a:pt x="0" y="1722118"/>
                </a:cubicBezTo>
                <a:cubicBezTo>
                  <a:pt x="0" y="771018"/>
                  <a:pt x="771018" y="0"/>
                  <a:pt x="1722118" y="0"/>
                </a:cubicBezTo>
                <a:close/>
              </a:path>
            </a:pathLst>
          </a:custGeom>
        </p:spPr>
      </p:pic>
    </p:spTree>
    <p:extLst>
      <p:ext uri="{BB962C8B-B14F-4D97-AF65-F5344CB8AC3E}">
        <p14:creationId xmlns:p14="http://schemas.microsoft.com/office/powerpoint/2010/main" val="20872386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29">
            <a:extLst>
              <a:ext uri="{FF2B5EF4-FFF2-40B4-BE49-F238E27FC236}">
                <a16:creationId xmlns:a16="http://schemas.microsoft.com/office/drawing/2014/main" id="{79CC44B5-53F9-4F03-9EEB-4C3C821A6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1">
            <a:extLst>
              <a:ext uri="{FF2B5EF4-FFF2-40B4-BE49-F238E27FC236}">
                <a16:creationId xmlns:a16="http://schemas.microsoft.com/office/drawing/2014/main" id="{1A3688C8-DFCE-4CCD-BCF0-5FB239E50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30410"/>
            <a:ext cx="7005134" cy="4827590"/>
          </a:xfrm>
          <a:custGeom>
            <a:avLst/>
            <a:gdLst>
              <a:gd name="connsiteX0" fmla="*/ 1974535 w 7005134"/>
              <a:gd name="connsiteY0" fmla="*/ 0 h 4827590"/>
              <a:gd name="connsiteX1" fmla="*/ 7003848 w 7005134"/>
              <a:gd name="connsiteY1" fmla="*/ 4776721 h 4827590"/>
              <a:gd name="connsiteX2" fmla="*/ 7005134 w 7005134"/>
              <a:gd name="connsiteY2" fmla="*/ 4827590 h 4827590"/>
              <a:gd name="connsiteX3" fmla="*/ 0 w 7005134"/>
              <a:gd name="connsiteY3" fmla="*/ 4827590 h 4827590"/>
              <a:gd name="connsiteX4" fmla="*/ 0 w 7005134"/>
              <a:gd name="connsiteY4" fmla="*/ 402231 h 4827590"/>
              <a:gd name="connsiteX5" fmla="*/ 14349 w 7005134"/>
              <a:gd name="connsiteY5" fmla="*/ 395744 h 4827590"/>
              <a:gd name="connsiteX6" fmla="*/ 1974535 w 7005134"/>
              <a:gd name="connsiteY6" fmla="*/ 0 h 4827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05134" h="4827590">
                <a:moveTo>
                  <a:pt x="1974535" y="0"/>
                </a:moveTo>
                <a:cubicBezTo>
                  <a:pt x="4668853" y="0"/>
                  <a:pt x="6868971" y="2115921"/>
                  <a:pt x="7003848" y="4776721"/>
                </a:cubicBezTo>
                <a:lnTo>
                  <a:pt x="7005134" y="4827590"/>
                </a:lnTo>
                <a:lnTo>
                  <a:pt x="0" y="4827590"/>
                </a:lnTo>
                <a:lnTo>
                  <a:pt x="0" y="402231"/>
                </a:lnTo>
                <a:lnTo>
                  <a:pt x="14349" y="395744"/>
                </a:lnTo>
                <a:cubicBezTo>
                  <a:pt x="616832" y="140915"/>
                  <a:pt x="1279227" y="0"/>
                  <a:pt x="1974535" y="0"/>
                </a:cubicBezTo>
                <a:close/>
              </a:path>
            </a:pathLst>
          </a:cu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E9EA0DD-7987-4C83-B7DD-EDE9CF7F2DF3}"/>
              </a:ext>
            </a:extLst>
          </p:cNvPr>
          <p:cNvSpPr>
            <a:spLocks noGrp="1"/>
          </p:cNvSpPr>
          <p:nvPr>
            <p:ph type="ctrTitle"/>
          </p:nvPr>
        </p:nvSpPr>
        <p:spPr>
          <a:xfrm>
            <a:off x="1158239" y="718456"/>
            <a:ext cx="10606955" cy="3559582"/>
          </a:xfrm>
        </p:spPr>
        <p:txBody>
          <a:bodyPr>
            <a:normAutofit fontScale="90000"/>
          </a:bodyPr>
          <a:lstStyle/>
          <a:p>
            <a:pPr algn="l"/>
            <a:r>
              <a:rPr lang="pl-PL" sz="1600" i="1" u="sng" dirty="0"/>
              <a:t>Dotychczasowe brzmienie:</a:t>
            </a:r>
            <a:br>
              <a:rPr lang="pl-PL" sz="1600" i="1" u="sng" dirty="0"/>
            </a:br>
            <a:r>
              <a:rPr lang="pl-PL" sz="1600" dirty="0"/>
              <a:t>Art. 3. Nikt nie może ponosić ujemnych następstw z powodu przynależności do związku zawodowego lub pozostawania poza nim albo wykonywania funkcji związkowej. W szczególności nie może to być warunkiem nawiązania stosunku pracy i pozostawania w zatrudnieniu oraz awansowania pracownika.</a:t>
            </a:r>
            <a:br>
              <a:rPr lang="pl-PL" sz="1600" dirty="0"/>
            </a:br>
            <a:br>
              <a:rPr lang="pl-PL" sz="1600" dirty="0"/>
            </a:br>
            <a:r>
              <a:rPr lang="pl-PL" sz="1600" i="1" u="sng" dirty="0"/>
              <a:t>Nowe brzmienie:</a:t>
            </a:r>
            <a:br>
              <a:rPr lang="pl-PL" sz="1600" i="1" dirty="0">
                <a:effectLst>
                  <a:outerShdw blurRad="38100" dist="38100" dir="2700000" algn="tl">
                    <a:srgbClr val="000000">
                      <a:alpha val="43137"/>
                    </a:srgbClr>
                  </a:outerShdw>
                </a:effectLst>
              </a:rPr>
            </a:br>
            <a:r>
              <a:rPr lang="pl-PL" sz="1600" b="1" dirty="0"/>
              <a:t>Art. 3. </a:t>
            </a:r>
            <a:br>
              <a:rPr lang="pl-PL" sz="1600" b="1" dirty="0"/>
            </a:br>
            <a:r>
              <a:rPr lang="pl-PL" sz="1600" b="1" dirty="0"/>
              <a:t>1. Zakazuje się nierównego traktowania w zatrudnieniu osób, o których mowa w art. 2 ust. 1 i 3–6, z powodu przynależności do związku zawodowego lub pozostawania poza nim albo wykonywania funkcji związkowej, którego skutkiem jest w szczególności: </a:t>
            </a:r>
            <a:br>
              <a:rPr lang="pl-PL" sz="1600" b="1" dirty="0"/>
            </a:br>
            <a:r>
              <a:rPr lang="pl-PL" sz="1600" b="1" dirty="0"/>
              <a:t>       1) odmowa nawiązania lub rozwiązanie stosunku prawnego, </a:t>
            </a:r>
            <a:br>
              <a:rPr lang="pl-PL" sz="1600" b="1" dirty="0"/>
            </a:br>
            <a:r>
              <a:rPr lang="pl-PL" sz="1600" b="1" dirty="0"/>
              <a:t>       2) niekorzystne ukształtowanie wynagrodzenia za pracę zarobkową lub innych warunków zatrudnienia albo pominięcie przy awansowaniu lub </a:t>
            </a:r>
            <a:br>
              <a:rPr lang="pl-PL" sz="1600" b="1" dirty="0"/>
            </a:br>
            <a:r>
              <a:rPr lang="pl-PL" sz="1600" b="1" dirty="0"/>
              <a:t>           przyznawaniu innych świadczeń związanych z pracą zarobkową, </a:t>
            </a:r>
            <a:br>
              <a:rPr lang="pl-PL" sz="1600" b="1" dirty="0"/>
            </a:br>
            <a:r>
              <a:rPr lang="pl-PL" sz="1600" b="1" dirty="0"/>
              <a:t>       3) pominięcie przy typowaniu do udziału w szkoleniach podnoszących kwalifikacje zawodowe </a:t>
            </a:r>
            <a:br>
              <a:rPr lang="pl-PL" sz="1600" b="1" dirty="0"/>
            </a:br>
            <a:r>
              <a:rPr lang="pl-PL" sz="1600" b="1" dirty="0">
                <a:solidFill>
                  <a:srgbClr val="FF0000"/>
                </a:solidFill>
              </a:rPr>
              <a:t>                 – chyba że pracodawca udowodni, że kierował się obiektywnymi powodami. </a:t>
            </a:r>
            <a:br>
              <a:rPr lang="pl-PL" sz="1600" b="1" dirty="0"/>
            </a:br>
            <a:r>
              <a:rPr lang="pl-PL" sz="1600" b="1" dirty="0"/>
              <a:t>2. W sprawach dotyczących roszczeń z tytułu naruszenia zakazu nierównego traktowania w zatrudnieniu z powodu przynależności do związku zawodowego lub pozostawania poza nim albo wykonywania funkcji związkowej do innych niż pracownicy osób wymienionych w ust. 1 stosuje się odpowiednio przepisy art. 183d i art. 183e ustawy z dnia 26 czerwca 1974 r. – Kodeks pracy.</a:t>
            </a:r>
            <a:br>
              <a:rPr lang="pl-PL" sz="1600" b="1" dirty="0"/>
            </a:br>
            <a:endParaRPr lang="pl-PL" sz="1400" b="1" dirty="0"/>
          </a:p>
        </p:txBody>
      </p:sp>
      <p:sp>
        <p:nvSpPr>
          <p:cNvPr id="3" name="Podtytuł 2">
            <a:extLst>
              <a:ext uri="{FF2B5EF4-FFF2-40B4-BE49-F238E27FC236}">
                <a16:creationId xmlns:a16="http://schemas.microsoft.com/office/drawing/2014/main" id="{FD7FC6DA-AAB2-485C-AFF2-74D8FDBEA89F}"/>
              </a:ext>
            </a:extLst>
          </p:cNvPr>
          <p:cNvSpPr>
            <a:spLocks noGrp="1"/>
          </p:cNvSpPr>
          <p:nvPr>
            <p:ph type="subTitle" idx="1"/>
          </p:nvPr>
        </p:nvSpPr>
        <p:spPr>
          <a:xfrm>
            <a:off x="1884784" y="5327780"/>
            <a:ext cx="5613296" cy="1028569"/>
          </a:xfrm>
        </p:spPr>
        <p:txBody>
          <a:bodyPr>
            <a:normAutofit/>
          </a:bodyPr>
          <a:lstStyle/>
          <a:p>
            <a:pPr algn="l"/>
            <a:r>
              <a:rPr lang="pl-PL" b="1" dirty="0"/>
              <a:t>FORUM ZWIĄZKÓW ZAWODOWYCH </a:t>
            </a:r>
          </a:p>
        </p:txBody>
      </p:sp>
      <p:cxnSp>
        <p:nvCxnSpPr>
          <p:cNvPr id="38" name="Straight Connector 33">
            <a:extLst>
              <a:ext uri="{FF2B5EF4-FFF2-40B4-BE49-F238E27FC236}">
                <a16:creationId xmlns:a16="http://schemas.microsoft.com/office/drawing/2014/main" id="{D598FBE3-48D2-40A2-B7E6-F485834C821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72540" y="4450080"/>
            <a:ext cx="1234440"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7" name="Obraz 6">
            <a:extLst>
              <a:ext uri="{FF2B5EF4-FFF2-40B4-BE49-F238E27FC236}">
                <a16:creationId xmlns:a16="http://schemas.microsoft.com/office/drawing/2014/main" id="{A6D6212C-0783-4ACD-9881-385A15DBE5B3}"/>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10030328" y="4700588"/>
            <a:ext cx="1734867" cy="1734867"/>
          </a:xfrm>
          <a:custGeom>
            <a:avLst/>
            <a:gdLst>
              <a:gd name="connsiteX0" fmla="*/ 1722118 w 3444236"/>
              <a:gd name="connsiteY0" fmla="*/ 0 h 3444236"/>
              <a:gd name="connsiteX1" fmla="*/ 3444236 w 3444236"/>
              <a:gd name="connsiteY1" fmla="*/ 1722118 h 3444236"/>
              <a:gd name="connsiteX2" fmla="*/ 1722118 w 3444236"/>
              <a:gd name="connsiteY2" fmla="*/ 3444236 h 3444236"/>
              <a:gd name="connsiteX3" fmla="*/ 0 w 3444236"/>
              <a:gd name="connsiteY3" fmla="*/ 1722118 h 3444236"/>
              <a:gd name="connsiteX4" fmla="*/ 1722118 w 3444236"/>
              <a:gd name="connsiteY4" fmla="*/ 0 h 34442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4236" h="3444236">
                <a:moveTo>
                  <a:pt x="1722118" y="0"/>
                </a:moveTo>
                <a:cubicBezTo>
                  <a:pt x="2673218" y="0"/>
                  <a:pt x="3444236" y="771018"/>
                  <a:pt x="3444236" y="1722118"/>
                </a:cubicBezTo>
                <a:cubicBezTo>
                  <a:pt x="3444236" y="2673218"/>
                  <a:pt x="2673218" y="3444236"/>
                  <a:pt x="1722118" y="3444236"/>
                </a:cubicBezTo>
                <a:cubicBezTo>
                  <a:pt x="771018" y="3444236"/>
                  <a:pt x="0" y="2673218"/>
                  <a:pt x="0" y="1722118"/>
                </a:cubicBezTo>
                <a:cubicBezTo>
                  <a:pt x="0" y="771018"/>
                  <a:pt x="771018" y="0"/>
                  <a:pt x="1722118" y="0"/>
                </a:cubicBezTo>
                <a:close/>
              </a:path>
            </a:pathLst>
          </a:custGeom>
        </p:spPr>
      </p:pic>
    </p:spTree>
    <p:extLst>
      <p:ext uri="{BB962C8B-B14F-4D97-AF65-F5344CB8AC3E}">
        <p14:creationId xmlns:p14="http://schemas.microsoft.com/office/powerpoint/2010/main" val="11931821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29">
            <a:extLst>
              <a:ext uri="{FF2B5EF4-FFF2-40B4-BE49-F238E27FC236}">
                <a16:creationId xmlns:a16="http://schemas.microsoft.com/office/drawing/2014/main" id="{79CC44B5-53F9-4F03-9EEB-4C3C821A6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1">
            <a:extLst>
              <a:ext uri="{FF2B5EF4-FFF2-40B4-BE49-F238E27FC236}">
                <a16:creationId xmlns:a16="http://schemas.microsoft.com/office/drawing/2014/main" id="{1A3688C8-DFCE-4CCD-BCF0-5FB239E50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30410"/>
            <a:ext cx="7005134" cy="4827590"/>
          </a:xfrm>
          <a:custGeom>
            <a:avLst/>
            <a:gdLst>
              <a:gd name="connsiteX0" fmla="*/ 1974535 w 7005134"/>
              <a:gd name="connsiteY0" fmla="*/ 0 h 4827590"/>
              <a:gd name="connsiteX1" fmla="*/ 7003848 w 7005134"/>
              <a:gd name="connsiteY1" fmla="*/ 4776721 h 4827590"/>
              <a:gd name="connsiteX2" fmla="*/ 7005134 w 7005134"/>
              <a:gd name="connsiteY2" fmla="*/ 4827590 h 4827590"/>
              <a:gd name="connsiteX3" fmla="*/ 0 w 7005134"/>
              <a:gd name="connsiteY3" fmla="*/ 4827590 h 4827590"/>
              <a:gd name="connsiteX4" fmla="*/ 0 w 7005134"/>
              <a:gd name="connsiteY4" fmla="*/ 402231 h 4827590"/>
              <a:gd name="connsiteX5" fmla="*/ 14349 w 7005134"/>
              <a:gd name="connsiteY5" fmla="*/ 395744 h 4827590"/>
              <a:gd name="connsiteX6" fmla="*/ 1974535 w 7005134"/>
              <a:gd name="connsiteY6" fmla="*/ 0 h 4827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05134" h="4827590">
                <a:moveTo>
                  <a:pt x="1974535" y="0"/>
                </a:moveTo>
                <a:cubicBezTo>
                  <a:pt x="4668853" y="0"/>
                  <a:pt x="6868971" y="2115921"/>
                  <a:pt x="7003848" y="4776721"/>
                </a:cubicBezTo>
                <a:lnTo>
                  <a:pt x="7005134" y="4827590"/>
                </a:lnTo>
                <a:lnTo>
                  <a:pt x="0" y="4827590"/>
                </a:lnTo>
                <a:lnTo>
                  <a:pt x="0" y="402231"/>
                </a:lnTo>
                <a:lnTo>
                  <a:pt x="14349" y="395744"/>
                </a:lnTo>
                <a:cubicBezTo>
                  <a:pt x="616832" y="140915"/>
                  <a:pt x="1279227" y="0"/>
                  <a:pt x="1974535" y="0"/>
                </a:cubicBezTo>
                <a:close/>
              </a:path>
            </a:pathLst>
          </a:cu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E9EA0DD-7987-4C83-B7DD-EDE9CF7F2DF3}"/>
              </a:ext>
            </a:extLst>
          </p:cNvPr>
          <p:cNvSpPr>
            <a:spLocks noGrp="1"/>
          </p:cNvSpPr>
          <p:nvPr>
            <p:ph type="ctrTitle"/>
          </p:nvPr>
        </p:nvSpPr>
        <p:spPr>
          <a:xfrm>
            <a:off x="1158239" y="718456"/>
            <a:ext cx="10606955" cy="3309059"/>
          </a:xfrm>
        </p:spPr>
        <p:txBody>
          <a:bodyPr>
            <a:normAutofit/>
          </a:bodyPr>
          <a:lstStyle/>
          <a:p>
            <a:pPr algn="l"/>
            <a:r>
              <a:rPr lang="pl-PL" sz="1600" i="1" u="sng" dirty="0"/>
              <a:t>Art. 3 nowe brzmienie – cd.</a:t>
            </a:r>
            <a:br>
              <a:rPr lang="pl-PL" sz="1600" i="1" u="sng" dirty="0"/>
            </a:br>
            <a:r>
              <a:rPr lang="pl-PL" sz="1600" b="1" dirty="0"/>
              <a:t>3. Do postępowań w sprawach dotyczących naruszenia zakazu nierównego traktowania w zatrudnieniu z powodu przynależności do związku zawodowego lub pozostawania poza nim albo wykonywania funkcji związkowej wobec innych niż pracownicy osób wymienionych w ust. 1 stosuje się odpowiednio przepisy ustawy z dnia 17 listopada 1964 r. – Kodeks postępowania cywilnego (Dz. U. z 2018 r. poz. 1360, 1467, 1499 i 1544) o postępowaniu w sprawach z zakresu prawa pracy. Sądem właściwym do rozpoznawania tych spraw jest właściwy sąd pracy. </a:t>
            </a:r>
            <a:br>
              <a:rPr lang="pl-PL" sz="1600" b="1" dirty="0"/>
            </a:br>
            <a:r>
              <a:rPr lang="pl-PL" sz="1600" b="1" dirty="0"/>
              <a:t>4. Postanowienia umów i innych aktów, na podstawie których inne niż pracownicy osoby wymienione w ust. 1 świadczą pracę, naruszające zasadę równego traktowania w zatrudnieniu z powodu przynależności do związku zawodowego lub pozostawania poza nim albo wykonywania funkcji związkowej </a:t>
            </a:r>
            <a:r>
              <a:rPr lang="pl-PL" sz="1600" b="1" u="sng" dirty="0"/>
              <a:t>są nieważne</a:t>
            </a:r>
            <a:r>
              <a:rPr lang="pl-PL" sz="1600" b="1" dirty="0"/>
              <a:t>. Zamiast takich postanowień stosuje się odpowiednie przepisy prawa regulujące stosunek prawny łączący te osoby z pracodawcą, a w razie braku takich przepisów postanowienia te zastępuje się odpowiednimi postanowieniami niemającymi charakteru dyskryminacyjnego. </a:t>
            </a:r>
            <a:br>
              <a:rPr lang="pl-PL" sz="1600" dirty="0"/>
            </a:br>
            <a:endParaRPr lang="pl-PL" sz="1400" b="1" dirty="0"/>
          </a:p>
        </p:txBody>
      </p:sp>
      <p:sp>
        <p:nvSpPr>
          <p:cNvPr id="3" name="Podtytuł 2">
            <a:extLst>
              <a:ext uri="{FF2B5EF4-FFF2-40B4-BE49-F238E27FC236}">
                <a16:creationId xmlns:a16="http://schemas.microsoft.com/office/drawing/2014/main" id="{FD7FC6DA-AAB2-485C-AFF2-74D8FDBEA89F}"/>
              </a:ext>
            </a:extLst>
          </p:cNvPr>
          <p:cNvSpPr>
            <a:spLocks noGrp="1"/>
          </p:cNvSpPr>
          <p:nvPr>
            <p:ph type="subTitle" idx="1"/>
          </p:nvPr>
        </p:nvSpPr>
        <p:spPr>
          <a:xfrm>
            <a:off x="1884784" y="5327780"/>
            <a:ext cx="5613296" cy="1028569"/>
          </a:xfrm>
        </p:spPr>
        <p:txBody>
          <a:bodyPr>
            <a:normAutofit/>
          </a:bodyPr>
          <a:lstStyle/>
          <a:p>
            <a:pPr algn="l"/>
            <a:r>
              <a:rPr lang="pl-PL" b="1" dirty="0"/>
              <a:t>FORUM ZWIĄZKÓW ZAWODOWYCH </a:t>
            </a:r>
          </a:p>
        </p:txBody>
      </p:sp>
      <p:cxnSp>
        <p:nvCxnSpPr>
          <p:cNvPr id="38" name="Straight Connector 33">
            <a:extLst>
              <a:ext uri="{FF2B5EF4-FFF2-40B4-BE49-F238E27FC236}">
                <a16:creationId xmlns:a16="http://schemas.microsoft.com/office/drawing/2014/main" id="{D598FBE3-48D2-40A2-B7E6-F485834C821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72540" y="4450080"/>
            <a:ext cx="1234440"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7" name="Obraz 6">
            <a:extLst>
              <a:ext uri="{FF2B5EF4-FFF2-40B4-BE49-F238E27FC236}">
                <a16:creationId xmlns:a16="http://schemas.microsoft.com/office/drawing/2014/main" id="{A6D6212C-0783-4ACD-9881-385A15DBE5B3}"/>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10030328" y="4700588"/>
            <a:ext cx="1734867" cy="1734867"/>
          </a:xfrm>
          <a:custGeom>
            <a:avLst/>
            <a:gdLst>
              <a:gd name="connsiteX0" fmla="*/ 1722118 w 3444236"/>
              <a:gd name="connsiteY0" fmla="*/ 0 h 3444236"/>
              <a:gd name="connsiteX1" fmla="*/ 3444236 w 3444236"/>
              <a:gd name="connsiteY1" fmla="*/ 1722118 h 3444236"/>
              <a:gd name="connsiteX2" fmla="*/ 1722118 w 3444236"/>
              <a:gd name="connsiteY2" fmla="*/ 3444236 h 3444236"/>
              <a:gd name="connsiteX3" fmla="*/ 0 w 3444236"/>
              <a:gd name="connsiteY3" fmla="*/ 1722118 h 3444236"/>
              <a:gd name="connsiteX4" fmla="*/ 1722118 w 3444236"/>
              <a:gd name="connsiteY4" fmla="*/ 0 h 34442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4236" h="3444236">
                <a:moveTo>
                  <a:pt x="1722118" y="0"/>
                </a:moveTo>
                <a:cubicBezTo>
                  <a:pt x="2673218" y="0"/>
                  <a:pt x="3444236" y="771018"/>
                  <a:pt x="3444236" y="1722118"/>
                </a:cubicBezTo>
                <a:cubicBezTo>
                  <a:pt x="3444236" y="2673218"/>
                  <a:pt x="2673218" y="3444236"/>
                  <a:pt x="1722118" y="3444236"/>
                </a:cubicBezTo>
                <a:cubicBezTo>
                  <a:pt x="771018" y="3444236"/>
                  <a:pt x="0" y="2673218"/>
                  <a:pt x="0" y="1722118"/>
                </a:cubicBezTo>
                <a:cubicBezTo>
                  <a:pt x="0" y="771018"/>
                  <a:pt x="771018" y="0"/>
                  <a:pt x="1722118" y="0"/>
                </a:cubicBezTo>
                <a:close/>
              </a:path>
            </a:pathLst>
          </a:custGeom>
        </p:spPr>
      </p:pic>
    </p:spTree>
    <p:extLst>
      <p:ext uri="{BB962C8B-B14F-4D97-AF65-F5344CB8AC3E}">
        <p14:creationId xmlns:p14="http://schemas.microsoft.com/office/powerpoint/2010/main" val="24401206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29">
            <a:extLst>
              <a:ext uri="{FF2B5EF4-FFF2-40B4-BE49-F238E27FC236}">
                <a16:creationId xmlns:a16="http://schemas.microsoft.com/office/drawing/2014/main" id="{79CC44B5-53F9-4F03-9EEB-4C3C821A6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1">
            <a:extLst>
              <a:ext uri="{FF2B5EF4-FFF2-40B4-BE49-F238E27FC236}">
                <a16:creationId xmlns:a16="http://schemas.microsoft.com/office/drawing/2014/main" id="{1A3688C8-DFCE-4CCD-BCF0-5FB239E50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30410"/>
            <a:ext cx="7005134" cy="4827590"/>
          </a:xfrm>
          <a:custGeom>
            <a:avLst/>
            <a:gdLst>
              <a:gd name="connsiteX0" fmla="*/ 1974535 w 7005134"/>
              <a:gd name="connsiteY0" fmla="*/ 0 h 4827590"/>
              <a:gd name="connsiteX1" fmla="*/ 7003848 w 7005134"/>
              <a:gd name="connsiteY1" fmla="*/ 4776721 h 4827590"/>
              <a:gd name="connsiteX2" fmla="*/ 7005134 w 7005134"/>
              <a:gd name="connsiteY2" fmla="*/ 4827590 h 4827590"/>
              <a:gd name="connsiteX3" fmla="*/ 0 w 7005134"/>
              <a:gd name="connsiteY3" fmla="*/ 4827590 h 4827590"/>
              <a:gd name="connsiteX4" fmla="*/ 0 w 7005134"/>
              <a:gd name="connsiteY4" fmla="*/ 402231 h 4827590"/>
              <a:gd name="connsiteX5" fmla="*/ 14349 w 7005134"/>
              <a:gd name="connsiteY5" fmla="*/ 395744 h 4827590"/>
              <a:gd name="connsiteX6" fmla="*/ 1974535 w 7005134"/>
              <a:gd name="connsiteY6" fmla="*/ 0 h 4827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05134" h="4827590">
                <a:moveTo>
                  <a:pt x="1974535" y="0"/>
                </a:moveTo>
                <a:cubicBezTo>
                  <a:pt x="4668853" y="0"/>
                  <a:pt x="6868971" y="2115921"/>
                  <a:pt x="7003848" y="4776721"/>
                </a:cubicBezTo>
                <a:lnTo>
                  <a:pt x="7005134" y="4827590"/>
                </a:lnTo>
                <a:lnTo>
                  <a:pt x="0" y="4827590"/>
                </a:lnTo>
                <a:lnTo>
                  <a:pt x="0" y="402231"/>
                </a:lnTo>
                <a:lnTo>
                  <a:pt x="14349" y="395744"/>
                </a:lnTo>
                <a:cubicBezTo>
                  <a:pt x="616832" y="140915"/>
                  <a:pt x="1279227" y="0"/>
                  <a:pt x="1974535" y="0"/>
                </a:cubicBezTo>
                <a:close/>
              </a:path>
            </a:pathLst>
          </a:cu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E9EA0DD-7987-4C83-B7DD-EDE9CF7F2DF3}"/>
              </a:ext>
            </a:extLst>
          </p:cNvPr>
          <p:cNvSpPr>
            <a:spLocks noGrp="1"/>
          </p:cNvSpPr>
          <p:nvPr>
            <p:ph type="ctrTitle"/>
          </p:nvPr>
        </p:nvSpPr>
        <p:spPr>
          <a:xfrm>
            <a:off x="1158239" y="718456"/>
            <a:ext cx="10606955" cy="3106911"/>
          </a:xfrm>
        </p:spPr>
        <p:txBody>
          <a:bodyPr>
            <a:normAutofit fontScale="90000"/>
          </a:bodyPr>
          <a:lstStyle/>
          <a:p>
            <a:pPr algn="l"/>
            <a:r>
              <a:rPr lang="pl-PL" sz="1600" i="1" u="sng" dirty="0"/>
              <a:t>Dotychczasowe brzmienie:</a:t>
            </a:r>
            <a:br>
              <a:rPr lang="pl-PL" sz="1600" i="1" u="sng" dirty="0"/>
            </a:br>
            <a:r>
              <a:rPr lang="pl-PL" sz="1600" dirty="0"/>
              <a:t>Art. 4. Związki zawodowe reprezentują pracowników i inne osoby, o których mowa w art. 2, a także bronią ich godności, praw oraz interesów materialnych i moralnych, zarówno zbiorowych, jak i indywidualnych.</a:t>
            </a:r>
            <a:br>
              <a:rPr lang="pl-PL" sz="1600" dirty="0"/>
            </a:br>
            <a:br>
              <a:rPr lang="pl-PL" sz="1600" dirty="0"/>
            </a:br>
            <a:r>
              <a:rPr lang="pl-PL" sz="1600" i="1" u="sng" dirty="0"/>
              <a:t>Nowe brzmienie: </a:t>
            </a:r>
            <a:br>
              <a:rPr lang="pl-PL" sz="1600" dirty="0"/>
            </a:br>
            <a:r>
              <a:rPr lang="pl-PL" sz="1600" b="1" dirty="0"/>
              <a:t>Art. 4. Związki zawodowe reprezentują osoby, o których mowa w art. 2 ust. 1 i 3–6, a także bronią ich godności, praw oraz interesów materialnych i moralnych, zarówno zbiorowych, jak i indywidualnych</a:t>
            </a:r>
            <a:br>
              <a:rPr lang="pl-PL" sz="1600" b="1" dirty="0"/>
            </a:br>
            <a:br>
              <a:rPr lang="pl-PL" sz="1600" b="1" dirty="0"/>
            </a:br>
            <a:br>
              <a:rPr lang="pl-PL" sz="1600" b="1" dirty="0"/>
            </a:br>
            <a:br>
              <a:rPr lang="pl-PL" sz="1600" b="1" dirty="0"/>
            </a:br>
            <a:r>
              <a:rPr lang="pl-PL" sz="1600" i="1" u="sng" dirty="0"/>
              <a:t>Dotychczasowe brzmienie</a:t>
            </a:r>
            <a:r>
              <a:rPr lang="pl-PL" sz="1600" dirty="0"/>
              <a:t>:</a:t>
            </a:r>
            <a:br>
              <a:rPr lang="pl-PL" sz="1600" dirty="0"/>
            </a:br>
            <a:r>
              <a:rPr lang="pl-PL" sz="1600" dirty="0"/>
              <a:t>Art. 5. Związki zawodowe mają prawo reprezentowania interesów pracowniczych na forum międzynarodowym.  </a:t>
            </a:r>
            <a:br>
              <a:rPr lang="pl-PL" sz="1600" dirty="0"/>
            </a:br>
            <a:br>
              <a:rPr lang="pl-PL" sz="1600" dirty="0"/>
            </a:br>
            <a:r>
              <a:rPr lang="pl-PL" sz="1600" i="1" u="sng" dirty="0"/>
              <a:t>Nowe brzmienie:</a:t>
            </a:r>
            <a:br>
              <a:rPr lang="pl-PL" sz="1600" i="1" u="sng" dirty="0"/>
            </a:br>
            <a:r>
              <a:rPr lang="pl-PL" sz="1600" b="1" dirty="0"/>
              <a:t>Art. 5. Związki zawodowe mają prawo reprezentowania na forum międzynarodowym interesów osób, o których mowa w art. 2 ust. 1 i 3–6</a:t>
            </a:r>
            <a:br>
              <a:rPr lang="pl-PL" sz="1600" dirty="0"/>
            </a:br>
            <a:endParaRPr lang="pl-PL" sz="1400" dirty="0"/>
          </a:p>
        </p:txBody>
      </p:sp>
      <p:sp>
        <p:nvSpPr>
          <p:cNvPr id="3" name="Podtytuł 2">
            <a:extLst>
              <a:ext uri="{FF2B5EF4-FFF2-40B4-BE49-F238E27FC236}">
                <a16:creationId xmlns:a16="http://schemas.microsoft.com/office/drawing/2014/main" id="{FD7FC6DA-AAB2-485C-AFF2-74D8FDBEA89F}"/>
              </a:ext>
            </a:extLst>
          </p:cNvPr>
          <p:cNvSpPr>
            <a:spLocks noGrp="1"/>
          </p:cNvSpPr>
          <p:nvPr>
            <p:ph type="subTitle" idx="1"/>
          </p:nvPr>
        </p:nvSpPr>
        <p:spPr>
          <a:xfrm>
            <a:off x="1884784" y="5327780"/>
            <a:ext cx="5613296" cy="1028569"/>
          </a:xfrm>
        </p:spPr>
        <p:txBody>
          <a:bodyPr>
            <a:normAutofit/>
          </a:bodyPr>
          <a:lstStyle/>
          <a:p>
            <a:pPr algn="l"/>
            <a:r>
              <a:rPr lang="pl-PL" b="1" dirty="0"/>
              <a:t>FORUM ZWIĄZKÓW ZAWODOWYCH </a:t>
            </a:r>
          </a:p>
        </p:txBody>
      </p:sp>
      <p:cxnSp>
        <p:nvCxnSpPr>
          <p:cNvPr id="38" name="Straight Connector 33">
            <a:extLst>
              <a:ext uri="{FF2B5EF4-FFF2-40B4-BE49-F238E27FC236}">
                <a16:creationId xmlns:a16="http://schemas.microsoft.com/office/drawing/2014/main" id="{D598FBE3-48D2-40A2-B7E6-F485834C821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72540" y="4450080"/>
            <a:ext cx="1234440"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7" name="Obraz 6">
            <a:extLst>
              <a:ext uri="{FF2B5EF4-FFF2-40B4-BE49-F238E27FC236}">
                <a16:creationId xmlns:a16="http://schemas.microsoft.com/office/drawing/2014/main" id="{A6D6212C-0783-4ACD-9881-385A15DBE5B3}"/>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10030328" y="4700588"/>
            <a:ext cx="1734867" cy="1734867"/>
          </a:xfrm>
          <a:custGeom>
            <a:avLst/>
            <a:gdLst>
              <a:gd name="connsiteX0" fmla="*/ 1722118 w 3444236"/>
              <a:gd name="connsiteY0" fmla="*/ 0 h 3444236"/>
              <a:gd name="connsiteX1" fmla="*/ 3444236 w 3444236"/>
              <a:gd name="connsiteY1" fmla="*/ 1722118 h 3444236"/>
              <a:gd name="connsiteX2" fmla="*/ 1722118 w 3444236"/>
              <a:gd name="connsiteY2" fmla="*/ 3444236 h 3444236"/>
              <a:gd name="connsiteX3" fmla="*/ 0 w 3444236"/>
              <a:gd name="connsiteY3" fmla="*/ 1722118 h 3444236"/>
              <a:gd name="connsiteX4" fmla="*/ 1722118 w 3444236"/>
              <a:gd name="connsiteY4" fmla="*/ 0 h 34442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4236" h="3444236">
                <a:moveTo>
                  <a:pt x="1722118" y="0"/>
                </a:moveTo>
                <a:cubicBezTo>
                  <a:pt x="2673218" y="0"/>
                  <a:pt x="3444236" y="771018"/>
                  <a:pt x="3444236" y="1722118"/>
                </a:cubicBezTo>
                <a:cubicBezTo>
                  <a:pt x="3444236" y="2673218"/>
                  <a:pt x="2673218" y="3444236"/>
                  <a:pt x="1722118" y="3444236"/>
                </a:cubicBezTo>
                <a:cubicBezTo>
                  <a:pt x="771018" y="3444236"/>
                  <a:pt x="0" y="2673218"/>
                  <a:pt x="0" y="1722118"/>
                </a:cubicBezTo>
                <a:cubicBezTo>
                  <a:pt x="0" y="771018"/>
                  <a:pt x="771018" y="0"/>
                  <a:pt x="1722118" y="0"/>
                </a:cubicBezTo>
                <a:close/>
              </a:path>
            </a:pathLst>
          </a:custGeom>
        </p:spPr>
      </p:pic>
    </p:spTree>
    <p:extLst>
      <p:ext uri="{BB962C8B-B14F-4D97-AF65-F5344CB8AC3E}">
        <p14:creationId xmlns:p14="http://schemas.microsoft.com/office/powerpoint/2010/main" val="13360305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29">
            <a:extLst>
              <a:ext uri="{FF2B5EF4-FFF2-40B4-BE49-F238E27FC236}">
                <a16:creationId xmlns:a16="http://schemas.microsoft.com/office/drawing/2014/main" id="{79CC44B5-53F9-4F03-9EEB-4C3C821A6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1">
            <a:extLst>
              <a:ext uri="{FF2B5EF4-FFF2-40B4-BE49-F238E27FC236}">
                <a16:creationId xmlns:a16="http://schemas.microsoft.com/office/drawing/2014/main" id="{1A3688C8-DFCE-4CCD-BCF0-5FB239E50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30410"/>
            <a:ext cx="7005134" cy="4827590"/>
          </a:xfrm>
          <a:custGeom>
            <a:avLst/>
            <a:gdLst>
              <a:gd name="connsiteX0" fmla="*/ 1974535 w 7005134"/>
              <a:gd name="connsiteY0" fmla="*/ 0 h 4827590"/>
              <a:gd name="connsiteX1" fmla="*/ 7003848 w 7005134"/>
              <a:gd name="connsiteY1" fmla="*/ 4776721 h 4827590"/>
              <a:gd name="connsiteX2" fmla="*/ 7005134 w 7005134"/>
              <a:gd name="connsiteY2" fmla="*/ 4827590 h 4827590"/>
              <a:gd name="connsiteX3" fmla="*/ 0 w 7005134"/>
              <a:gd name="connsiteY3" fmla="*/ 4827590 h 4827590"/>
              <a:gd name="connsiteX4" fmla="*/ 0 w 7005134"/>
              <a:gd name="connsiteY4" fmla="*/ 402231 h 4827590"/>
              <a:gd name="connsiteX5" fmla="*/ 14349 w 7005134"/>
              <a:gd name="connsiteY5" fmla="*/ 395744 h 4827590"/>
              <a:gd name="connsiteX6" fmla="*/ 1974535 w 7005134"/>
              <a:gd name="connsiteY6" fmla="*/ 0 h 4827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05134" h="4827590">
                <a:moveTo>
                  <a:pt x="1974535" y="0"/>
                </a:moveTo>
                <a:cubicBezTo>
                  <a:pt x="4668853" y="0"/>
                  <a:pt x="6868971" y="2115921"/>
                  <a:pt x="7003848" y="4776721"/>
                </a:cubicBezTo>
                <a:lnTo>
                  <a:pt x="7005134" y="4827590"/>
                </a:lnTo>
                <a:lnTo>
                  <a:pt x="0" y="4827590"/>
                </a:lnTo>
                <a:lnTo>
                  <a:pt x="0" y="402231"/>
                </a:lnTo>
                <a:lnTo>
                  <a:pt x="14349" y="395744"/>
                </a:lnTo>
                <a:cubicBezTo>
                  <a:pt x="616832" y="140915"/>
                  <a:pt x="1279227" y="0"/>
                  <a:pt x="1974535" y="0"/>
                </a:cubicBezTo>
                <a:close/>
              </a:path>
            </a:pathLst>
          </a:cu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E9EA0DD-7987-4C83-B7DD-EDE9CF7F2DF3}"/>
              </a:ext>
            </a:extLst>
          </p:cNvPr>
          <p:cNvSpPr>
            <a:spLocks noGrp="1"/>
          </p:cNvSpPr>
          <p:nvPr>
            <p:ph type="ctrTitle"/>
          </p:nvPr>
        </p:nvSpPr>
        <p:spPr>
          <a:xfrm>
            <a:off x="1158239" y="718456"/>
            <a:ext cx="10606955" cy="3309059"/>
          </a:xfrm>
        </p:spPr>
        <p:txBody>
          <a:bodyPr>
            <a:normAutofit fontScale="90000"/>
          </a:bodyPr>
          <a:lstStyle/>
          <a:p>
            <a:pPr algn="l"/>
            <a:r>
              <a:rPr lang="pl-PL" sz="1600" i="1" u="sng" dirty="0"/>
              <a:t>Dotychczasowe brzmienie:</a:t>
            </a:r>
            <a:br>
              <a:rPr lang="pl-PL" sz="1600" i="1" u="sng" dirty="0"/>
            </a:br>
            <a:r>
              <a:rPr lang="pl-PL" sz="1600" dirty="0"/>
              <a:t>Art. 7. 1. W zakresie praw i interesów zbiorowych związki zawodowe reprezentują wszystkich pracowników, niezależnie od ich przynależności związkowej. 2. W sprawach indywidualnych stosunków pracy związki zawodowe reprezentują prawa i interesy swoich członków. Na wniosek pracownika niezrzeszonego związek zawodowy może podjąć się obrony jego praw i interesów wobec pracodawcy.</a:t>
            </a:r>
            <a:br>
              <a:rPr lang="pl-PL" sz="1600" dirty="0"/>
            </a:br>
            <a:br>
              <a:rPr lang="pl-PL" sz="1600" dirty="0"/>
            </a:br>
            <a:r>
              <a:rPr lang="pl-PL" sz="1600" i="1" u="sng" dirty="0"/>
              <a:t>Nowe brzmienie: </a:t>
            </a:r>
            <a:br>
              <a:rPr lang="pl-PL" sz="1600" dirty="0"/>
            </a:br>
            <a:r>
              <a:rPr lang="pl-PL" sz="1600" b="1" dirty="0"/>
              <a:t>Art. 7. </a:t>
            </a:r>
            <a:br>
              <a:rPr lang="pl-PL" sz="1600" b="1" dirty="0"/>
            </a:br>
            <a:r>
              <a:rPr lang="pl-PL" sz="1600" b="1" dirty="0"/>
              <a:t>1. W zakresie praw i interesów zbiorowych związki zawodowe reprezentują wszystkie osoby, o których mowa w art. 2 ust. 1 i 3–6, niezależnie od ich przynależności związkowej. </a:t>
            </a:r>
            <a:br>
              <a:rPr lang="pl-PL" sz="1600" b="1" dirty="0"/>
            </a:br>
            <a:r>
              <a:rPr lang="pl-PL" sz="1600" b="1" dirty="0"/>
              <a:t>2. W sprawach indywidualnych dotyczących wykonywania pracy zarobkowej związki zawodowe reprezentują prawa i interesy swoich członków. </a:t>
            </a:r>
            <a:br>
              <a:rPr lang="pl-PL" sz="1600" b="1" dirty="0"/>
            </a:br>
            <a:r>
              <a:rPr lang="pl-PL" sz="1600" b="1" dirty="0"/>
              <a:t>3. Na wniosek niezrzeszonej osoby, o której mowa w art. 2 ust. 1 i 3–6, związek zawodowy może podjąć się obrony jej praw i interesów wobec pracodawcy</a:t>
            </a:r>
            <a:br>
              <a:rPr lang="pl-PL" sz="1600" b="1" dirty="0"/>
            </a:br>
            <a:endParaRPr lang="pl-PL" sz="1400" b="1" dirty="0"/>
          </a:p>
        </p:txBody>
      </p:sp>
      <p:sp>
        <p:nvSpPr>
          <p:cNvPr id="3" name="Podtytuł 2">
            <a:extLst>
              <a:ext uri="{FF2B5EF4-FFF2-40B4-BE49-F238E27FC236}">
                <a16:creationId xmlns:a16="http://schemas.microsoft.com/office/drawing/2014/main" id="{FD7FC6DA-AAB2-485C-AFF2-74D8FDBEA89F}"/>
              </a:ext>
            </a:extLst>
          </p:cNvPr>
          <p:cNvSpPr>
            <a:spLocks noGrp="1"/>
          </p:cNvSpPr>
          <p:nvPr>
            <p:ph type="subTitle" idx="1"/>
          </p:nvPr>
        </p:nvSpPr>
        <p:spPr>
          <a:xfrm>
            <a:off x="1884784" y="5327780"/>
            <a:ext cx="5613296" cy="1028569"/>
          </a:xfrm>
        </p:spPr>
        <p:txBody>
          <a:bodyPr>
            <a:normAutofit/>
          </a:bodyPr>
          <a:lstStyle/>
          <a:p>
            <a:pPr algn="l"/>
            <a:r>
              <a:rPr lang="pl-PL" b="1" dirty="0"/>
              <a:t>FORUM ZWIĄZKÓW ZAWODOWYCH </a:t>
            </a:r>
          </a:p>
        </p:txBody>
      </p:sp>
      <p:cxnSp>
        <p:nvCxnSpPr>
          <p:cNvPr id="38" name="Straight Connector 33">
            <a:extLst>
              <a:ext uri="{FF2B5EF4-FFF2-40B4-BE49-F238E27FC236}">
                <a16:creationId xmlns:a16="http://schemas.microsoft.com/office/drawing/2014/main" id="{D598FBE3-48D2-40A2-B7E6-F485834C821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72540" y="4450080"/>
            <a:ext cx="1234440"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7" name="Obraz 6">
            <a:extLst>
              <a:ext uri="{FF2B5EF4-FFF2-40B4-BE49-F238E27FC236}">
                <a16:creationId xmlns:a16="http://schemas.microsoft.com/office/drawing/2014/main" id="{A6D6212C-0783-4ACD-9881-385A15DBE5B3}"/>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10030328" y="4700588"/>
            <a:ext cx="1734867" cy="1734867"/>
          </a:xfrm>
          <a:custGeom>
            <a:avLst/>
            <a:gdLst>
              <a:gd name="connsiteX0" fmla="*/ 1722118 w 3444236"/>
              <a:gd name="connsiteY0" fmla="*/ 0 h 3444236"/>
              <a:gd name="connsiteX1" fmla="*/ 3444236 w 3444236"/>
              <a:gd name="connsiteY1" fmla="*/ 1722118 h 3444236"/>
              <a:gd name="connsiteX2" fmla="*/ 1722118 w 3444236"/>
              <a:gd name="connsiteY2" fmla="*/ 3444236 h 3444236"/>
              <a:gd name="connsiteX3" fmla="*/ 0 w 3444236"/>
              <a:gd name="connsiteY3" fmla="*/ 1722118 h 3444236"/>
              <a:gd name="connsiteX4" fmla="*/ 1722118 w 3444236"/>
              <a:gd name="connsiteY4" fmla="*/ 0 h 34442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4236" h="3444236">
                <a:moveTo>
                  <a:pt x="1722118" y="0"/>
                </a:moveTo>
                <a:cubicBezTo>
                  <a:pt x="2673218" y="0"/>
                  <a:pt x="3444236" y="771018"/>
                  <a:pt x="3444236" y="1722118"/>
                </a:cubicBezTo>
                <a:cubicBezTo>
                  <a:pt x="3444236" y="2673218"/>
                  <a:pt x="2673218" y="3444236"/>
                  <a:pt x="1722118" y="3444236"/>
                </a:cubicBezTo>
                <a:cubicBezTo>
                  <a:pt x="771018" y="3444236"/>
                  <a:pt x="0" y="2673218"/>
                  <a:pt x="0" y="1722118"/>
                </a:cubicBezTo>
                <a:cubicBezTo>
                  <a:pt x="0" y="771018"/>
                  <a:pt x="771018" y="0"/>
                  <a:pt x="1722118" y="0"/>
                </a:cubicBezTo>
                <a:close/>
              </a:path>
            </a:pathLst>
          </a:custGeom>
        </p:spPr>
      </p:pic>
    </p:spTree>
    <p:extLst>
      <p:ext uri="{BB962C8B-B14F-4D97-AF65-F5344CB8AC3E}">
        <p14:creationId xmlns:p14="http://schemas.microsoft.com/office/powerpoint/2010/main" val="6222095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29">
            <a:extLst>
              <a:ext uri="{FF2B5EF4-FFF2-40B4-BE49-F238E27FC236}">
                <a16:creationId xmlns:a16="http://schemas.microsoft.com/office/drawing/2014/main" id="{79CC44B5-53F9-4F03-9EEB-4C3C821A6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1">
            <a:extLst>
              <a:ext uri="{FF2B5EF4-FFF2-40B4-BE49-F238E27FC236}">
                <a16:creationId xmlns:a16="http://schemas.microsoft.com/office/drawing/2014/main" id="{1A3688C8-DFCE-4CCD-BCF0-5FB239E50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30410"/>
            <a:ext cx="7005134" cy="4827590"/>
          </a:xfrm>
          <a:custGeom>
            <a:avLst/>
            <a:gdLst>
              <a:gd name="connsiteX0" fmla="*/ 1974535 w 7005134"/>
              <a:gd name="connsiteY0" fmla="*/ 0 h 4827590"/>
              <a:gd name="connsiteX1" fmla="*/ 7003848 w 7005134"/>
              <a:gd name="connsiteY1" fmla="*/ 4776721 h 4827590"/>
              <a:gd name="connsiteX2" fmla="*/ 7005134 w 7005134"/>
              <a:gd name="connsiteY2" fmla="*/ 4827590 h 4827590"/>
              <a:gd name="connsiteX3" fmla="*/ 0 w 7005134"/>
              <a:gd name="connsiteY3" fmla="*/ 4827590 h 4827590"/>
              <a:gd name="connsiteX4" fmla="*/ 0 w 7005134"/>
              <a:gd name="connsiteY4" fmla="*/ 402231 h 4827590"/>
              <a:gd name="connsiteX5" fmla="*/ 14349 w 7005134"/>
              <a:gd name="connsiteY5" fmla="*/ 395744 h 4827590"/>
              <a:gd name="connsiteX6" fmla="*/ 1974535 w 7005134"/>
              <a:gd name="connsiteY6" fmla="*/ 0 h 4827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05134" h="4827590">
                <a:moveTo>
                  <a:pt x="1974535" y="0"/>
                </a:moveTo>
                <a:cubicBezTo>
                  <a:pt x="4668853" y="0"/>
                  <a:pt x="6868971" y="2115921"/>
                  <a:pt x="7003848" y="4776721"/>
                </a:cubicBezTo>
                <a:lnTo>
                  <a:pt x="7005134" y="4827590"/>
                </a:lnTo>
                <a:lnTo>
                  <a:pt x="0" y="4827590"/>
                </a:lnTo>
                <a:lnTo>
                  <a:pt x="0" y="402231"/>
                </a:lnTo>
                <a:lnTo>
                  <a:pt x="14349" y="395744"/>
                </a:lnTo>
                <a:cubicBezTo>
                  <a:pt x="616832" y="140915"/>
                  <a:pt x="1279227" y="0"/>
                  <a:pt x="1974535" y="0"/>
                </a:cubicBezTo>
                <a:close/>
              </a:path>
            </a:pathLst>
          </a:cu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E9EA0DD-7987-4C83-B7DD-EDE9CF7F2DF3}"/>
              </a:ext>
            </a:extLst>
          </p:cNvPr>
          <p:cNvSpPr>
            <a:spLocks noGrp="1"/>
          </p:cNvSpPr>
          <p:nvPr>
            <p:ph type="ctrTitle"/>
          </p:nvPr>
        </p:nvSpPr>
        <p:spPr>
          <a:xfrm>
            <a:off x="1158239" y="718457"/>
            <a:ext cx="10606955" cy="2444194"/>
          </a:xfrm>
        </p:spPr>
        <p:txBody>
          <a:bodyPr>
            <a:normAutofit/>
          </a:bodyPr>
          <a:lstStyle/>
          <a:p>
            <a:pPr algn="l"/>
            <a:r>
              <a:rPr lang="pl-PL" sz="1600" i="1" u="sng" dirty="0"/>
              <a:t>Dotychczasowe brzmienie:</a:t>
            </a:r>
            <a:br>
              <a:rPr lang="pl-PL" sz="1600" i="1" u="sng" dirty="0"/>
            </a:br>
            <a:r>
              <a:rPr lang="pl-PL" sz="1600" dirty="0"/>
              <a:t>Art. 8. Na zasadach przewidzianych w niniejszej ustawie oraz w ustawach odrębnych związki zawodowe kontrolują przestrzeganie przepisów dotyczących interesów pracowników, emerytów, rencistów, bezrobotnych i ich rodzin.</a:t>
            </a:r>
            <a:br>
              <a:rPr lang="pl-PL" sz="1600" dirty="0"/>
            </a:br>
            <a:r>
              <a:rPr lang="pl-PL" sz="1600" dirty="0"/>
              <a:t> </a:t>
            </a:r>
            <a:br>
              <a:rPr lang="pl-PL" sz="1600" dirty="0"/>
            </a:br>
            <a:r>
              <a:rPr lang="pl-PL" sz="1600" i="1" u="sng" dirty="0"/>
              <a:t>Nowe brzmienie:</a:t>
            </a:r>
            <a:br>
              <a:rPr lang="pl-PL" sz="1600" i="1" u="sng" dirty="0"/>
            </a:br>
            <a:r>
              <a:rPr lang="pl-PL" sz="1600" b="1" dirty="0"/>
              <a:t>Art. 8. Na zasadach przewidzianych w niniejszej ustawie oraz w ustawach odrębnych związki zawodowe kontrolują przestrzeganie przepisów dotyczących interesów osób, o których mowa w art. 2 ust. 1 i 3–6, a także interesów rodzin tych osób</a:t>
            </a:r>
            <a:br>
              <a:rPr lang="pl-PL" sz="1600" dirty="0"/>
            </a:br>
            <a:endParaRPr lang="pl-PL" sz="1400" b="1" dirty="0"/>
          </a:p>
        </p:txBody>
      </p:sp>
      <p:sp>
        <p:nvSpPr>
          <p:cNvPr id="3" name="Podtytuł 2">
            <a:extLst>
              <a:ext uri="{FF2B5EF4-FFF2-40B4-BE49-F238E27FC236}">
                <a16:creationId xmlns:a16="http://schemas.microsoft.com/office/drawing/2014/main" id="{FD7FC6DA-AAB2-485C-AFF2-74D8FDBEA89F}"/>
              </a:ext>
            </a:extLst>
          </p:cNvPr>
          <p:cNvSpPr>
            <a:spLocks noGrp="1"/>
          </p:cNvSpPr>
          <p:nvPr>
            <p:ph type="subTitle" idx="1"/>
          </p:nvPr>
        </p:nvSpPr>
        <p:spPr>
          <a:xfrm>
            <a:off x="1884784" y="5327780"/>
            <a:ext cx="5613296" cy="1028569"/>
          </a:xfrm>
        </p:spPr>
        <p:txBody>
          <a:bodyPr>
            <a:normAutofit/>
          </a:bodyPr>
          <a:lstStyle/>
          <a:p>
            <a:pPr algn="l"/>
            <a:r>
              <a:rPr lang="pl-PL" b="1" dirty="0"/>
              <a:t>FORUM ZWIĄZKÓW ZAWODOWYCH </a:t>
            </a:r>
          </a:p>
        </p:txBody>
      </p:sp>
      <p:cxnSp>
        <p:nvCxnSpPr>
          <p:cNvPr id="38" name="Straight Connector 33">
            <a:extLst>
              <a:ext uri="{FF2B5EF4-FFF2-40B4-BE49-F238E27FC236}">
                <a16:creationId xmlns:a16="http://schemas.microsoft.com/office/drawing/2014/main" id="{D598FBE3-48D2-40A2-B7E6-F485834C821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72540" y="4450080"/>
            <a:ext cx="1234440"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7" name="Obraz 6">
            <a:extLst>
              <a:ext uri="{FF2B5EF4-FFF2-40B4-BE49-F238E27FC236}">
                <a16:creationId xmlns:a16="http://schemas.microsoft.com/office/drawing/2014/main" id="{A6D6212C-0783-4ACD-9881-385A15DBE5B3}"/>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10030328" y="4700588"/>
            <a:ext cx="1734867" cy="1734867"/>
          </a:xfrm>
          <a:custGeom>
            <a:avLst/>
            <a:gdLst>
              <a:gd name="connsiteX0" fmla="*/ 1722118 w 3444236"/>
              <a:gd name="connsiteY0" fmla="*/ 0 h 3444236"/>
              <a:gd name="connsiteX1" fmla="*/ 3444236 w 3444236"/>
              <a:gd name="connsiteY1" fmla="*/ 1722118 h 3444236"/>
              <a:gd name="connsiteX2" fmla="*/ 1722118 w 3444236"/>
              <a:gd name="connsiteY2" fmla="*/ 3444236 h 3444236"/>
              <a:gd name="connsiteX3" fmla="*/ 0 w 3444236"/>
              <a:gd name="connsiteY3" fmla="*/ 1722118 h 3444236"/>
              <a:gd name="connsiteX4" fmla="*/ 1722118 w 3444236"/>
              <a:gd name="connsiteY4" fmla="*/ 0 h 34442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4236" h="3444236">
                <a:moveTo>
                  <a:pt x="1722118" y="0"/>
                </a:moveTo>
                <a:cubicBezTo>
                  <a:pt x="2673218" y="0"/>
                  <a:pt x="3444236" y="771018"/>
                  <a:pt x="3444236" y="1722118"/>
                </a:cubicBezTo>
                <a:cubicBezTo>
                  <a:pt x="3444236" y="2673218"/>
                  <a:pt x="2673218" y="3444236"/>
                  <a:pt x="1722118" y="3444236"/>
                </a:cubicBezTo>
                <a:cubicBezTo>
                  <a:pt x="771018" y="3444236"/>
                  <a:pt x="0" y="2673218"/>
                  <a:pt x="0" y="1722118"/>
                </a:cubicBezTo>
                <a:cubicBezTo>
                  <a:pt x="0" y="771018"/>
                  <a:pt x="771018" y="0"/>
                  <a:pt x="1722118" y="0"/>
                </a:cubicBezTo>
                <a:close/>
              </a:path>
            </a:pathLst>
          </a:custGeom>
        </p:spPr>
      </p:pic>
    </p:spTree>
    <p:extLst>
      <p:ext uri="{BB962C8B-B14F-4D97-AF65-F5344CB8AC3E}">
        <p14:creationId xmlns:p14="http://schemas.microsoft.com/office/powerpoint/2010/main" val="3985269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29">
            <a:extLst>
              <a:ext uri="{FF2B5EF4-FFF2-40B4-BE49-F238E27FC236}">
                <a16:creationId xmlns:a16="http://schemas.microsoft.com/office/drawing/2014/main" id="{79CC44B5-53F9-4F03-9EEB-4C3C821A6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1">
            <a:extLst>
              <a:ext uri="{FF2B5EF4-FFF2-40B4-BE49-F238E27FC236}">
                <a16:creationId xmlns:a16="http://schemas.microsoft.com/office/drawing/2014/main" id="{1A3688C8-DFCE-4CCD-BCF0-5FB239E50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30410"/>
            <a:ext cx="7005134" cy="4827590"/>
          </a:xfrm>
          <a:custGeom>
            <a:avLst/>
            <a:gdLst>
              <a:gd name="connsiteX0" fmla="*/ 1974535 w 7005134"/>
              <a:gd name="connsiteY0" fmla="*/ 0 h 4827590"/>
              <a:gd name="connsiteX1" fmla="*/ 7003848 w 7005134"/>
              <a:gd name="connsiteY1" fmla="*/ 4776721 h 4827590"/>
              <a:gd name="connsiteX2" fmla="*/ 7005134 w 7005134"/>
              <a:gd name="connsiteY2" fmla="*/ 4827590 h 4827590"/>
              <a:gd name="connsiteX3" fmla="*/ 0 w 7005134"/>
              <a:gd name="connsiteY3" fmla="*/ 4827590 h 4827590"/>
              <a:gd name="connsiteX4" fmla="*/ 0 w 7005134"/>
              <a:gd name="connsiteY4" fmla="*/ 402231 h 4827590"/>
              <a:gd name="connsiteX5" fmla="*/ 14349 w 7005134"/>
              <a:gd name="connsiteY5" fmla="*/ 395744 h 4827590"/>
              <a:gd name="connsiteX6" fmla="*/ 1974535 w 7005134"/>
              <a:gd name="connsiteY6" fmla="*/ 0 h 4827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05134" h="4827590">
                <a:moveTo>
                  <a:pt x="1974535" y="0"/>
                </a:moveTo>
                <a:cubicBezTo>
                  <a:pt x="4668853" y="0"/>
                  <a:pt x="6868971" y="2115921"/>
                  <a:pt x="7003848" y="4776721"/>
                </a:cubicBezTo>
                <a:lnTo>
                  <a:pt x="7005134" y="4827590"/>
                </a:lnTo>
                <a:lnTo>
                  <a:pt x="0" y="4827590"/>
                </a:lnTo>
                <a:lnTo>
                  <a:pt x="0" y="402231"/>
                </a:lnTo>
                <a:lnTo>
                  <a:pt x="14349" y="395744"/>
                </a:lnTo>
                <a:cubicBezTo>
                  <a:pt x="616832" y="140915"/>
                  <a:pt x="1279227" y="0"/>
                  <a:pt x="1974535" y="0"/>
                </a:cubicBezTo>
                <a:close/>
              </a:path>
            </a:pathLst>
          </a:cu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E9EA0DD-7987-4C83-B7DD-EDE9CF7F2DF3}"/>
              </a:ext>
            </a:extLst>
          </p:cNvPr>
          <p:cNvSpPr>
            <a:spLocks noGrp="1"/>
          </p:cNvSpPr>
          <p:nvPr>
            <p:ph type="ctrTitle"/>
          </p:nvPr>
        </p:nvSpPr>
        <p:spPr>
          <a:xfrm>
            <a:off x="1158239" y="718456"/>
            <a:ext cx="10606955" cy="3309059"/>
          </a:xfrm>
        </p:spPr>
        <p:txBody>
          <a:bodyPr>
            <a:normAutofit fontScale="90000"/>
          </a:bodyPr>
          <a:lstStyle/>
          <a:p>
            <a:pPr algn="l"/>
            <a:r>
              <a:rPr lang="pl-PL" sz="1600" i="1" u="sng" dirty="0"/>
              <a:t>Dodano nowy:</a:t>
            </a:r>
            <a:br>
              <a:rPr lang="pl-PL" sz="1600" i="1" u="sng" dirty="0"/>
            </a:br>
            <a:r>
              <a:rPr lang="pl-PL" sz="1600" b="1" dirty="0"/>
              <a:t>Art. 11 (1). </a:t>
            </a:r>
            <a:br>
              <a:rPr lang="pl-PL" sz="1600" b="1" dirty="0"/>
            </a:br>
            <a:r>
              <a:rPr lang="pl-PL" sz="1600" b="1" dirty="0"/>
              <a:t>1. Składki członkowskie wnoszone do międzynarodowych organizacji związkowych, reprezentujących interesy osób wykonujących pracę zarobkową wobec instytucji Unii Europejskiej, przez organizacje związkowe, reprezentatywne w rozumieniu ustawy z dnia 24 lipca 2015 r. o Radzie Dialogu Społecznego i innych instytucjach dialogu społecznego (Dz. U. poz. 1240, z 2017 r. poz. 2371 oraz z 2018 r. poz. 1464), zwanej dalej „ustawą o Radzie Dialogu Społecznego”, wchodzące w skład Rady Dialogu Społecznego, mogą być dofinansowane z budżetu państwa w formie dotacji celowej. </a:t>
            </a:r>
            <a:br>
              <a:rPr lang="pl-PL" sz="1600" b="1" dirty="0"/>
            </a:br>
            <a:r>
              <a:rPr lang="pl-PL" sz="1600" b="1" dirty="0"/>
              <a:t>2. Dotacji celowej, o której mowa w ust. 1, udziela – na wniosek organizacji związkowej – minister właściwy do spraw pracy, na podstawie umowy zawartej z tą organizacją. </a:t>
            </a:r>
            <a:br>
              <a:rPr lang="pl-PL" sz="1600" b="1" dirty="0"/>
            </a:br>
            <a:r>
              <a:rPr lang="pl-PL" sz="1600" b="1" dirty="0"/>
              <a:t>3. O dofinansowanie składek, o których mowa w ust. 1, może ubiegać się organizacja związkowa, o której mowa w ust. 1, która na dzień złożenia wniosku jest członkiem międzynarodowej organizacji związkowej od co najmniej 12 miesięcy. </a:t>
            </a:r>
            <a:br>
              <a:rPr lang="pl-PL" sz="1600" b="1" dirty="0"/>
            </a:br>
            <a:r>
              <a:rPr lang="pl-PL" sz="1600" b="1" dirty="0"/>
              <a:t>4. Kwota dotacji celowej na dofinansowanie składek z budżetu państwa w danym roku, dla każdej organizacji związkowej, o której mowa w ust. 1, nie może być wyższa niż 300 000 zł i stanowić więcej niż 95% wysokości tych składek. </a:t>
            </a:r>
            <a:br>
              <a:rPr lang="pl-PL" sz="1600" b="1" dirty="0"/>
            </a:br>
            <a:r>
              <a:rPr lang="pl-PL" sz="1600" b="1" dirty="0"/>
              <a:t>5. Minister właściwy do spraw pracy określi, w drodze rozporządzenia, szczegółowy tryb składania wniosków, o których mowa w ust. 2, wzór wniosku o udzielenie dotacji oraz niezbędne dokumenty, mając na względzie zapewnienie prawidłowości, przejrzystości i efektywności wydatkowania środków publicznych.</a:t>
            </a:r>
            <a:br>
              <a:rPr lang="pl-PL" sz="1600" b="1" dirty="0"/>
            </a:br>
            <a:endParaRPr lang="pl-PL" sz="1400" b="1" dirty="0"/>
          </a:p>
        </p:txBody>
      </p:sp>
      <p:sp>
        <p:nvSpPr>
          <p:cNvPr id="3" name="Podtytuł 2">
            <a:extLst>
              <a:ext uri="{FF2B5EF4-FFF2-40B4-BE49-F238E27FC236}">
                <a16:creationId xmlns:a16="http://schemas.microsoft.com/office/drawing/2014/main" id="{FD7FC6DA-AAB2-485C-AFF2-74D8FDBEA89F}"/>
              </a:ext>
            </a:extLst>
          </p:cNvPr>
          <p:cNvSpPr>
            <a:spLocks noGrp="1"/>
          </p:cNvSpPr>
          <p:nvPr>
            <p:ph type="subTitle" idx="1"/>
          </p:nvPr>
        </p:nvSpPr>
        <p:spPr>
          <a:xfrm>
            <a:off x="1884784" y="5327780"/>
            <a:ext cx="5613296" cy="1028569"/>
          </a:xfrm>
        </p:spPr>
        <p:txBody>
          <a:bodyPr>
            <a:normAutofit/>
          </a:bodyPr>
          <a:lstStyle/>
          <a:p>
            <a:pPr algn="l"/>
            <a:r>
              <a:rPr lang="pl-PL" b="1" dirty="0"/>
              <a:t>FORUM ZWIĄZKÓW ZAWODOWYCH </a:t>
            </a:r>
          </a:p>
        </p:txBody>
      </p:sp>
      <p:cxnSp>
        <p:nvCxnSpPr>
          <p:cNvPr id="38" name="Straight Connector 33">
            <a:extLst>
              <a:ext uri="{FF2B5EF4-FFF2-40B4-BE49-F238E27FC236}">
                <a16:creationId xmlns:a16="http://schemas.microsoft.com/office/drawing/2014/main" id="{D598FBE3-48D2-40A2-B7E6-F485834C821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72540" y="4450080"/>
            <a:ext cx="1234440"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7" name="Obraz 6">
            <a:extLst>
              <a:ext uri="{FF2B5EF4-FFF2-40B4-BE49-F238E27FC236}">
                <a16:creationId xmlns:a16="http://schemas.microsoft.com/office/drawing/2014/main" id="{A6D6212C-0783-4ACD-9881-385A15DBE5B3}"/>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10030328" y="4700588"/>
            <a:ext cx="1734867" cy="1734867"/>
          </a:xfrm>
          <a:custGeom>
            <a:avLst/>
            <a:gdLst>
              <a:gd name="connsiteX0" fmla="*/ 1722118 w 3444236"/>
              <a:gd name="connsiteY0" fmla="*/ 0 h 3444236"/>
              <a:gd name="connsiteX1" fmla="*/ 3444236 w 3444236"/>
              <a:gd name="connsiteY1" fmla="*/ 1722118 h 3444236"/>
              <a:gd name="connsiteX2" fmla="*/ 1722118 w 3444236"/>
              <a:gd name="connsiteY2" fmla="*/ 3444236 h 3444236"/>
              <a:gd name="connsiteX3" fmla="*/ 0 w 3444236"/>
              <a:gd name="connsiteY3" fmla="*/ 1722118 h 3444236"/>
              <a:gd name="connsiteX4" fmla="*/ 1722118 w 3444236"/>
              <a:gd name="connsiteY4" fmla="*/ 0 h 34442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4236" h="3444236">
                <a:moveTo>
                  <a:pt x="1722118" y="0"/>
                </a:moveTo>
                <a:cubicBezTo>
                  <a:pt x="2673218" y="0"/>
                  <a:pt x="3444236" y="771018"/>
                  <a:pt x="3444236" y="1722118"/>
                </a:cubicBezTo>
                <a:cubicBezTo>
                  <a:pt x="3444236" y="2673218"/>
                  <a:pt x="2673218" y="3444236"/>
                  <a:pt x="1722118" y="3444236"/>
                </a:cubicBezTo>
                <a:cubicBezTo>
                  <a:pt x="771018" y="3444236"/>
                  <a:pt x="0" y="2673218"/>
                  <a:pt x="0" y="1722118"/>
                </a:cubicBezTo>
                <a:cubicBezTo>
                  <a:pt x="0" y="771018"/>
                  <a:pt x="771018" y="0"/>
                  <a:pt x="1722118" y="0"/>
                </a:cubicBezTo>
                <a:close/>
              </a:path>
            </a:pathLst>
          </a:custGeom>
        </p:spPr>
      </p:pic>
    </p:spTree>
    <p:extLst>
      <p:ext uri="{BB962C8B-B14F-4D97-AF65-F5344CB8AC3E}">
        <p14:creationId xmlns:p14="http://schemas.microsoft.com/office/powerpoint/2010/main" val="446871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29">
            <a:extLst>
              <a:ext uri="{FF2B5EF4-FFF2-40B4-BE49-F238E27FC236}">
                <a16:creationId xmlns:a16="http://schemas.microsoft.com/office/drawing/2014/main" id="{79CC44B5-53F9-4F03-9EEB-4C3C821A6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1">
            <a:extLst>
              <a:ext uri="{FF2B5EF4-FFF2-40B4-BE49-F238E27FC236}">
                <a16:creationId xmlns:a16="http://schemas.microsoft.com/office/drawing/2014/main" id="{1A3688C8-DFCE-4CCD-BCF0-5FB239E50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30410"/>
            <a:ext cx="7005134" cy="4827590"/>
          </a:xfrm>
          <a:custGeom>
            <a:avLst/>
            <a:gdLst>
              <a:gd name="connsiteX0" fmla="*/ 1974535 w 7005134"/>
              <a:gd name="connsiteY0" fmla="*/ 0 h 4827590"/>
              <a:gd name="connsiteX1" fmla="*/ 7003848 w 7005134"/>
              <a:gd name="connsiteY1" fmla="*/ 4776721 h 4827590"/>
              <a:gd name="connsiteX2" fmla="*/ 7005134 w 7005134"/>
              <a:gd name="connsiteY2" fmla="*/ 4827590 h 4827590"/>
              <a:gd name="connsiteX3" fmla="*/ 0 w 7005134"/>
              <a:gd name="connsiteY3" fmla="*/ 4827590 h 4827590"/>
              <a:gd name="connsiteX4" fmla="*/ 0 w 7005134"/>
              <a:gd name="connsiteY4" fmla="*/ 402231 h 4827590"/>
              <a:gd name="connsiteX5" fmla="*/ 14349 w 7005134"/>
              <a:gd name="connsiteY5" fmla="*/ 395744 h 4827590"/>
              <a:gd name="connsiteX6" fmla="*/ 1974535 w 7005134"/>
              <a:gd name="connsiteY6" fmla="*/ 0 h 4827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05134" h="4827590">
                <a:moveTo>
                  <a:pt x="1974535" y="0"/>
                </a:moveTo>
                <a:cubicBezTo>
                  <a:pt x="4668853" y="0"/>
                  <a:pt x="6868971" y="2115921"/>
                  <a:pt x="7003848" y="4776721"/>
                </a:cubicBezTo>
                <a:lnTo>
                  <a:pt x="7005134" y="4827590"/>
                </a:lnTo>
                <a:lnTo>
                  <a:pt x="0" y="4827590"/>
                </a:lnTo>
                <a:lnTo>
                  <a:pt x="0" y="402231"/>
                </a:lnTo>
                <a:lnTo>
                  <a:pt x="14349" y="395744"/>
                </a:lnTo>
                <a:cubicBezTo>
                  <a:pt x="616832" y="140915"/>
                  <a:pt x="1279227" y="0"/>
                  <a:pt x="1974535" y="0"/>
                </a:cubicBezTo>
                <a:close/>
              </a:path>
            </a:pathLst>
          </a:cu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E9EA0DD-7987-4C83-B7DD-EDE9CF7F2DF3}"/>
              </a:ext>
            </a:extLst>
          </p:cNvPr>
          <p:cNvSpPr>
            <a:spLocks noGrp="1"/>
          </p:cNvSpPr>
          <p:nvPr>
            <p:ph type="ctrTitle"/>
          </p:nvPr>
        </p:nvSpPr>
        <p:spPr>
          <a:xfrm>
            <a:off x="1158239" y="718457"/>
            <a:ext cx="10606955" cy="2628750"/>
          </a:xfrm>
        </p:spPr>
        <p:txBody>
          <a:bodyPr>
            <a:normAutofit/>
          </a:bodyPr>
          <a:lstStyle/>
          <a:p>
            <a:pPr algn="l"/>
            <a:r>
              <a:rPr lang="pl-PL" sz="1600" i="1" u="sng" dirty="0"/>
              <a:t>Dotychczasowe brzmienie:</a:t>
            </a:r>
            <a:br>
              <a:rPr lang="pl-PL" sz="1600" i="1" u="sng" dirty="0"/>
            </a:br>
            <a:r>
              <a:rPr lang="pl-PL" sz="1600" dirty="0"/>
              <a:t>Art. 16. </a:t>
            </a:r>
            <a:br>
              <a:rPr lang="pl-PL" sz="1600" dirty="0"/>
            </a:br>
            <a:r>
              <a:rPr lang="pl-PL" sz="1600" dirty="0"/>
              <a:t>1. Związek zawodowy zawiadamia niezwłocznie właściwy sąd o zmianie statutu. Zmiana wchodzi w życie z upływem 14 dni od dnia zawiadomienia, jeżeli sąd nie zgłosił wcześniej zastrzeżeń co do jej zgodności z prawem. </a:t>
            </a:r>
            <a:br>
              <a:rPr lang="pl-PL" sz="1600" dirty="0"/>
            </a:br>
            <a:r>
              <a:rPr lang="pl-PL" sz="1600" dirty="0"/>
              <a:t>2. W razie zgłoszenia zastrzeżeń, o których mowa w ust. 1, sąd zawiadamia o nich związek zawodowy i wyznacza rozprawę dla ich rozpatrzenia w terminie 30 dni od dnia zawiadomienia przez związek o zmianie statutu.  </a:t>
            </a:r>
            <a:br>
              <a:rPr lang="pl-PL" sz="1600" dirty="0"/>
            </a:br>
            <a:r>
              <a:rPr lang="pl-PL" sz="1600" dirty="0"/>
              <a:t>3. Art. 18 ust. 1 i 2 stosuje się odpowiednio.] </a:t>
            </a:r>
            <a:br>
              <a:rPr lang="pl-PL" sz="1600" dirty="0"/>
            </a:br>
            <a:br>
              <a:rPr lang="pl-PL" sz="1600" dirty="0"/>
            </a:br>
            <a:r>
              <a:rPr lang="pl-PL" sz="1600" i="1" u="sng" dirty="0"/>
              <a:t>Nowe brzmienie:</a:t>
            </a:r>
            <a:br>
              <a:rPr lang="pl-PL" sz="1600" i="1" u="sng" dirty="0"/>
            </a:br>
            <a:r>
              <a:rPr lang="pl-PL" sz="1600" b="1" dirty="0"/>
              <a:t>Art. 16. Związek zawodowy zawiadamia właściwy sąd o zmianie statutu w terminie 30 dni od dnia podjęcia uchwały w tym zakresie</a:t>
            </a:r>
            <a:br>
              <a:rPr lang="pl-PL" sz="1600" dirty="0"/>
            </a:br>
            <a:endParaRPr lang="pl-PL" sz="1400" b="1" dirty="0"/>
          </a:p>
        </p:txBody>
      </p:sp>
      <p:sp>
        <p:nvSpPr>
          <p:cNvPr id="3" name="Podtytuł 2">
            <a:extLst>
              <a:ext uri="{FF2B5EF4-FFF2-40B4-BE49-F238E27FC236}">
                <a16:creationId xmlns:a16="http://schemas.microsoft.com/office/drawing/2014/main" id="{FD7FC6DA-AAB2-485C-AFF2-74D8FDBEA89F}"/>
              </a:ext>
            </a:extLst>
          </p:cNvPr>
          <p:cNvSpPr>
            <a:spLocks noGrp="1"/>
          </p:cNvSpPr>
          <p:nvPr>
            <p:ph type="subTitle" idx="1"/>
          </p:nvPr>
        </p:nvSpPr>
        <p:spPr>
          <a:xfrm>
            <a:off x="1884784" y="5327780"/>
            <a:ext cx="5613296" cy="1028569"/>
          </a:xfrm>
        </p:spPr>
        <p:txBody>
          <a:bodyPr>
            <a:normAutofit/>
          </a:bodyPr>
          <a:lstStyle/>
          <a:p>
            <a:pPr algn="l"/>
            <a:r>
              <a:rPr lang="pl-PL" b="1" dirty="0"/>
              <a:t>FORUM ZWIĄZKÓW ZAWODOWYCH </a:t>
            </a:r>
          </a:p>
        </p:txBody>
      </p:sp>
      <p:cxnSp>
        <p:nvCxnSpPr>
          <p:cNvPr id="38" name="Straight Connector 33">
            <a:extLst>
              <a:ext uri="{FF2B5EF4-FFF2-40B4-BE49-F238E27FC236}">
                <a16:creationId xmlns:a16="http://schemas.microsoft.com/office/drawing/2014/main" id="{D598FBE3-48D2-40A2-B7E6-F485834C821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72540" y="4450080"/>
            <a:ext cx="1234440"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7" name="Obraz 6">
            <a:extLst>
              <a:ext uri="{FF2B5EF4-FFF2-40B4-BE49-F238E27FC236}">
                <a16:creationId xmlns:a16="http://schemas.microsoft.com/office/drawing/2014/main" id="{A6D6212C-0783-4ACD-9881-385A15DBE5B3}"/>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10030328" y="4700588"/>
            <a:ext cx="1734867" cy="1734867"/>
          </a:xfrm>
          <a:custGeom>
            <a:avLst/>
            <a:gdLst>
              <a:gd name="connsiteX0" fmla="*/ 1722118 w 3444236"/>
              <a:gd name="connsiteY0" fmla="*/ 0 h 3444236"/>
              <a:gd name="connsiteX1" fmla="*/ 3444236 w 3444236"/>
              <a:gd name="connsiteY1" fmla="*/ 1722118 h 3444236"/>
              <a:gd name="connsiteX2" fmla="*/ 1722118 w 3444236"/>
              <a:gd name="connsiteY2" fmla="*/ 3444236 h 3444236"/>
              <a:gd name="connsiteX3" fmla="*/ 0 w 3444236"/>
              <a:gd name="connsiteY3" fmla="*/ 1722118 h 3444236"/>
              <a:gd name="connsiteX4" fmla="*/ 1722118 w 3444236"/>
              <a:gd name="connsiteY4" fmla="*/ 0 h 34442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4236" h="3444236">
                <a:moveTo>
                  <a:pt x="1722118" y="0"/>
                </a:moveTo>
                <a:cubicBezTo>
                  <a:pt x="2673218" y="0"/>
                  <a:pt x="3444236" y="771018"/>
                  <a:pt x="3444236" y="1722118"/>
                </a:cubicBezTo>
                <a:cubicBezTo>
                  <a:pt x="3444236" y="2673218"/>
                  <a:pt x="2673218" y="3444236"/>
                  <a:pt x="1722118" y="3444236"/>
                </a:cubicBezTo>
                <a:cubicBezTo>
                  <a:pt x="771018" y="3444236"/>
                  <a:pt x="0" y="2673218"/>
                  <a:pt x="0" y="1722118"/>
                </a:cubicBezTo>
                <a:cubicBezTo>
                  <a:pt x="0" y="771018"/>
                  <a:pt x="771018" y="0"/>
                  <a:pt x="1722118" y="0"/>
                </a:cubicBezTo>
                <a:close/>
              </a:path>
            </a:pathLst>
          </a:custGeom>
        </p:spPr>
      </p:pic>
    </p:spTree>
    <p:extLst>
      <p:ext uri="{BB962C8B-B14F-4D97-AF65-F5344CB8AC3E}">
        <p14:creationId xmlns:p14="http://schemas.microsoft.com/office/powerpoint/2010/main" val="11860448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29">
            <a:extLst>
              <a:ext uri="{FF2B5EF4-FFF2-40B4-BE49-F238E27FC236}">
                <a16:creationId xmlns:a16="http://schemas.microsoft.com/office/drawing/2014/main" id="{79CC44B5-53F9-4F03-9EEB-4C3C821A6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1">
            <a:extLst>
              <a:ext uri="{FF2B5EF4-FFF2-40B4-BE49-F238E27FC236}">
                <a16:creationId xmlns:a16="http://schemas.microsoft.com/office/drawing/2014/main" id="{1A3688C8-DFCE-4CCD-BCF0-5FB239E50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30410"/>
            <a:ext cx="7005134" cy="4827590"/>
          </a:xfrm>
          <a:custGeom>
            <a:avLst/>
            <a:gdLst>
              <a:gd name="connsiteX0" fmla="*/ 1974535 w 7005134"/>
              <a:gd name="connsiteY0" fmla="*/ 0 h 4827590"/>
              <a:gd name="connsiteX1" fmla="*/ 7003848 w 7005134"/>
              <a:gd name="connsiteY1" fmla="*/ 4776721 h 4827590"/>
              <a:gd name="connsiteX2" fmla="*/ 7005134 w 7005134"/>
              <a:gd name="connsiteY2" fmla="*/ 4827590 h 4827590"/>
              <a:gd name="connsiteX3" fmla="*/ 0 w 7005134"/>
              <a:gd name="connsiteY3" fmla="*/ 4827590 h 4827590"/>
              <a:gd name="connsiteX4" fmla="*/ 0 w 7005134"/>
              <a:gd name="connsiteY4" fmla="*/ 402231 h 4827590"/>
              <a:gd name="connsiteX5" fmla="*/ 14349 w 7005134"/>
              <a:gd name="connsiteY5" fmla="*/ 395744 h 4827590"/>
              <a:gd name="connsiteX6" fmla="*/ 1974535 w 7005134"/>
              <a:gd name="connsiteY6" fmla="*/ 0 h 4827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05134" h="4827590">
                <a:moveTo>
                  <a:pt x="1974535" y="0"/>
                </a:moveTo>
                <a:cubicBezTo>
                  <a:pt x="4668853" y="0"/>
                  <a:pt x="6868971" y="2115921"/>
                  <a:pt x="7003848" y="4776721"/>
                </a:cubicBezTo>
                <a:lnTo>
                  <a:pt x="7005134" y="4827590"/>
                </a:lnTo>
                <a:lnTo>
                  <a:pt x="0" y="4827590"/>
                </a:lnTo>
                <a:lnTo>
                  <a:pt x="0" y="402231"/>
                </a:lnTo>
                <a:lnTo>
                  <a:pt x="14349" y="395744"/>
                </a:lnTo>
                <a:cubicBezTo>
                  <a:pt x="616832" y="140915"/>
                  <a:pt x="1279227" y="0"/>
                  <a:pt x="1974535" y="0"/>
                </a:cubicBezTo>
                <a:close/>
              </a:path>
            </a:pathLst>
          </a:cu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E9EA0DD-7987-4C83-B7DD-EDE9CF7F2DF3}"/>
              </a:ext>
            </a:extLst>
          </p:cNvPr>
          <p:cNvSpPr>
            <a:spLocks noGrp="1"/>
          </p:cNvSpPr>
          <p:nvPr>
            <p:ph type="ctrTitle"/>
          </p:nvPr>
        </p:nvSpPr>
        <p:spPr>
          <a:xfrm>
            <a:off x="1158239" y="718457"/>
            <a:ext cx="10606955" cy="2553250"/>
          </a:xfrm>
        </p:spPr>
        <p:txBody>
          <a:bodyPr>
            <a:normAutofit/>
          </a:bodyPr>
          <a:lstStyle/>
          <a:p>
            <a:pPr algn="l"/>
            <a:r>
              <a:rPr lang="pl-PL" sz="1600" dirty="0"/>
              <a:t>Art. 17. 1. Sąd skreśla związek zawodowy z rejestru, gdy: </a:t>
            </a:r>
            <a:br>
              <a:rPr lang="pl-PL" sz="1600" dirty="0"/>
            </a:br>
            <a:r>
              <a:rPr lang="pl-PL" sz="1600" dirty="0"/>
              <a:t>…………</a:t>
            </a:r>
            <a:br>
              <a:rPr lang="pl-PL" sz="1600" dirty="0"/>
            </a:br>
            <a:r>
              <a:rPr lang="pl-PL" sz="1600" dirty="0"/>
              <a:t>2. zakład pracy, w którym dotychczas działał związek zawodowy, został wykreślony z właściwego rejestru z powodu likwidacji lub upadłości tego zakładu albo jego przekształcenia organizacyjno-prawnego, uniemożliwiającego kontynuowanie działalności tego związku;</a:t>
            </a:r>
            <a:br>
              <a:rPr lang="pl-PL" sz="1600" dirty="0"/>
            </a:br>
            <a:br>
              <a:rPr lang="pl-PL" sz="1600" dirty="0"/>
            </a:br>
            <a:r>
              <a:rPr lang="pl-PL" sz="1600" i="1" u="sng" dirty="0"/>
              <a:t>Nowe brzmienie:</a:t>
            </a:r>
            <a:br>
              <a:rPr lang="pl-PL" sz="1600" i="1" u="sng" dirty="0"/>
            </a:br>
            <a:r>
              <a:rPr lang="pl-PL" sz="1600" b="1" dirty="0"/>
              <a:t>2) pracodawca, u którego dotychczas działał związek zawodowy, został wykreślony z właściwego rejestru z powodu jego likwidacji lub upadłości albo jego przekształcenia organizacyjno-prawnego, uniemożliwiającego kontynuowanie działalności tego związku;</a:t>
            </a:r>
            <a:br>
              <a:rPr lang="pl-PL" sz="1600" b="1" dirty="0"/>
            </a:br>
            <a:endParaRPr lang="pl-PL" sz="1400" b="1" dirty="0"/>
          </a:p>
        </p:txBody>
      </p:sp>
      <p:sp>
        <p:nvSpPr>
          <p:cNvPr id="3" name="Podtytuł 2">
            <a:extLst>
              <a:ext uri="{FF2B5EF4-FFF2-40B4-BE49-F238E27FC236}">
                <a16:creationId xmlns:a16="http://schemas.microsoft.com/office/drawing/2014/main" id="{FD7FC6DA-AAB2-485C-AFF2-74D8FDBEA89F}"/>
              </a:ext>
            </a:extLst>
          </p:cNvPr>
          <p:cNvSpPr>
            <a:spLocks noGrp="1"/>
          </p:cNvSpPr>
          <p:nvPr>
            <p:ph type="subTitle" idx="1"/>
          </p:nvPr>
        </p:nvSpPr>
        <p:spPr>
          <a:xfrm>
            <a:off x="1884784" y="5327780"/>
            <a:ext cx="5613296" cy="1028569"/>
          </a:xfrm>
        </p:spPr>
        <p:txBody>
          <a:bodyPr>
            <a:normAutofit/>
          </a:bodyPr>
          <a:lstStyle/>
          <a:p>
            <a:pPr algn="l"/>
            <a:r>
              <a:rPr lang="pl-PL" b="1" dirty="0"/>
              <a:t>FORUM ZWIĄZKÓW ZAWODOWYCH </a:t>
            </a:r>
          </a:p>
        </p:txBody>
      </p:sp>
      <p:cxnSp>
        <p:nvCxnSpPr>
          <p:cNvPr id="38" name="Straight Connector 33">
            <a:extLst>
              <a:ext uri="{FF2B5EF4-FFF2-40B4-BE49-F238E27FC236}">
                <a16:creationId xmlns:a16="http://schemas.microsoft.com/office/drawing/2014/main" id="{D598FBE3-48D2-40A2-B7E6-F485834C821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72540" y="4450080"/>
            <a:ext cx="1234440"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7" name="Obraz 6">
            <a:extLst>
              <a:ext uri="{FF2B5EF4-FFF2-40B4-BE49-F238E27FC236}">
                <a16:creationId xmlns:a16="http://schemas.microsoft.com/office/drawing/2014/main" id="{A6D6212C-0783-4ACD-9881-385A15DBE5B3}"/>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10030328" y="4700588"/>
            <a:ext cx="1734867" cy="1734867"/>
          </a:xfrm>
          <a:custGeom>
            <a:avLst/>
            <a:gdLst>
              <a:gd name="connsiteX0" fmla="*/ 1722118 w 3444236"/>
              <a:gd name="connsiteY0" fmla="*/ 0 h 3444236"/>
              <a:gd name="connsiteX1" fmla="*/ 3444236 w 3444236"/>
              <a:gd name="connsiteY1" fmla="*/ 1722118 h 3444236"/>
              <a:gd name="connsiteX2" fmla="*/ 1722118 w 3444236"/>
              <a:gd name="connsiteY2" fmla="*/ 3444236 h 3444236"/>
              <a:gd name="connsiteX3" fmla="*/ 0 w 3444236"/>
              <a:gd name="connsiteY3" fmla="*/ 1722118 h 3444236"/>
              <a:gd name="connsiteX4" fmla="*/ 1722118 w 3444236"/>
              <a:gd name="connsiteY4" fmla="*/ 0 h 34442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4236" h="3444236">
                <a:moveTo>
                  <a:pt x="1722118" y="0"/>
                </a:moveTo>
                <a:cubicBezTo>
                  <a:pt x="2673218" y="0"/>
                  <a:pt x="3444236" y="771018"/>
                  <a:pt x="3444236" y="1722118"/>
                </a:cubicBezTo>
                <a:cubicBezTo>
                  <a:pt x="3444236" y="2673218"/>
                  <a:pt x="2673218" y="3444236"/>
                  <a:pt x="1722118" y="3444236"/>
                </a:cubicBezTo>
                <a:cubicBezTo>
                  <a:pt x="771018" y="3444236"/>
                  <a:pt x="0" y="2673218"/>
                  <a:pt x="0" y="1722118"/>
                </a:cubicBezTo>
                <a:cubicBezTo>
                  <a:pt x="0" y="771018"/>
                  <a:pt x="771018" y="0"/>
                  <a:pt x="1722118" y="0"/>
                </a:cubicBezTo>
                <a:close/>
              </a:path>
            </a:pathLst>
          </a:custGeom>
        </p:spPr>
      </p:pic>
    </p:spTree>
    <p:extLst>
      <p:ext uri="{BB962C8B-B14F-4D97-AF65-F5344CB8AC3E}">
        <p14:creationId xmlns:p14="http://schemas.microsoft.com/office/powerpoint/2010/main" val="36504044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29">
            <a:extLst>
              <a:ext uri="{FF2B5EF4-FFF2-40B4-BE49-F238E27FC236}">
                <a16:creationId xmlns:a16="http://schemas.microsoft.com/office/drawing/2014/main" id="{79CC44B5-53F9-4F03-9EEB-4C3C821A6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1">
            <a:extLst>
              <a:ext uri="{FF2B5EF4-FFF2-40B4-BE49-F238E27FC236}">
                <a16:creationId xmlns:a16="http://schemas.microsoft.com/office/drawing/2014/main" id="{1A3688C8-DFCE-4CCD-BCF0-5FB239E50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30410"/>
            <a:ext cx="7005134" cy="4827590"/>
          </a:xfrm>
          <a:custGeom>
            <a:avLst/>
            <a:gdLst>
              <a:gd name="connsiteX0" fmla="*/ 1974535 w 7005134"/>
              <a:gd name="connsiteY0" fmla="*/ 0 h 4827590"/>
              <a:gd name="connsiteX1" fmla="*/ 7003848 w 7005134"/>
              <a:gd name="connsiteY1" fmla="*/ 4776721 h 4827590"/>
              <a:gd name="connsiteX2" fmla="*/ 7005134 w 7005134"/>
              <a:gd name="connsiteY2" fmla="*/ 4827590 h 4827590"/>
              <a:gd name="connsiteX3" fmla="*/ 0 w 7005134"/>
              <a:gd name="connsiteY3" fmla="*/ 4827590 h 4827590"/>
              <a:gd name="connsiteX4" fmla="*/ 0 w 7005134"/>
              <a:gd name="connsiteY4" fmla="*/ 402231 h 4827590"/>
              <a:gd name="connsiteX5" fmla="*/ 14349 w 7005134"/>
              <a:gd name="connsiteY5" fmla="*/ 395744 h 4827590"/>
              <a:gd name="connsiteX6" fmla="*/ 1974535 w 7005134"/>
              <a:gd name="connsiteY6" fmla="*/ 0 h 4827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05134" h="4827590">
                <a:moveTo>
                  <a:pt x="1974535" y="0"/>
                </a:moveTo>
                <a:cubicBezTo>
                  <a:pt x="4668853" y="0"/>
                  <a:pt x="6868971" y="2115921"/>
                  <a:pt x="7003848" y="4776721"/>
                </a:cubicBezTo>
                <a:lnTo>
                  <a:pt x="7005134" y="4827590"/>
                </a:lnTo>
                <a:lnTo>
                  <a:pt x="0" y="4827590"/>
                </a:lnTo>
                <a:lnTo>
                  <a:pt x="0" y="402231"/>
                </a:lnTo>
                <a:lnTo>
                  <a:pt x="14349" y="395744"/>
                </a:lnTo>
                <a:cubicBezTo>
                  <a:pt x="616832" y="140915"/>
                  <a:pt x="1279227" y="0"/>
                  <a:pt x="1974535" y="0"/>
                </a:cubicBezTo>
                <a:close/>
              </a:path>
            </a:pathLst>
          </a:cu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E9EA0DD-7987-4C83-B7DD-EDE9CF7F2DF3}"/>
              </a:ext>
            </a:extLst>
          </p:cNvPr>
          <p:cNvSpPr>
            <a:spLocks noGrp="1"/>
          </p:cNvSpPr>
          <p:nvPr>
            <p:ph type="ctrTitle"/>
          </p:nvPr>
        </p:nvSpPr>
        <p:spPr>
          <a:xfrm>
            <a:off x="1158239" y="718457"/>
            <a:ext cx="10606955" cy="2853924"/>
          </a:xfrm>
        </p:spPr>
        <p:txBody>
          <a:bodyPr>
            <a:normAutofit/>
          </a:bodyPr>
          <a:lstStyle/>
          <a:p>
            <a:pPr algn="l"/>
            <a:r>
              <a:rPr lang="pl-PL" sz="1600" i="1" u="sng" dirty="0"/>
              <a:t>Dotychczasowe brzmienie:</a:t>
            </a:r>
            <a:br>
              <a:rPr lang="pl-PL" sz="1600" i="1" u="sng" dirty="0"/>
            </a:br>
            <a:r>
              <a:rPr lang="pl-PL" sz="1600" dirty="0"/>
              <a:t>Art. 19. 1. Organizacja związkowa, reprezentatywna w rozumieniu ustawy z dnia 24 lipca 2015 r. o Radzie Dialogu Społecznego i innych instytucjach dialogu społecznego (Dz. U. poz. 1240), zwanej dalej „ustawą o Radzie Dialogu Społecznego”, ma prawo opiniowania założeń i projektów aktów prawnych w zakresie objętym zadaniami związków zawodowych. Nie dotyczy to założeń projektu budżetu państwa oraz projektu ustawy budżetowej, których opiniowanie regulują odrębne przepisy.</a:t>
            </a:r>
            <a:br>
              <a:rPr lang="pl-PL" sz="1600" dirty="0"/>
            </a:br>
            <a:br>
              <a:rPr lang="pl-PL" sz="1600" dirty="0"/>
            </a:br>
            <a:r>
              <a:rPr lang="pl-PL" sz="1600" i="1" u="sng" dirty="0"/>
              <a:t>Nowe brzmienie:</a:t>
            </a:r>
            <a:br>
              <a:rPr lang="pl-PL" sz="1600" i="1" u="sng" dirty="0"/>
            </a:br>
            <a:r>
              <a:rPr lang="pl-PL" sz="1600" b="1" dirty="0"/>
              <a:t>1. Organizacja związkowa, reprezentatywna w rozumieniu ustawy o Radzie Dialogu Społecznego, ma prawo opiniowania założeń i projektów aktów prawnych w zakresie objętym zadaniami związków zawodowych. Nie dotyczy to założeń projektu budżetu państwa oraz projektu ustawy budżetowej, których opiniowanie regulują odrębne przepisy.</a:t>
            </a:r>
            <a:br>
              <a:rPr lang="pl-PL" sz="1600" b="1" dirty="0"/>
            </a:br>
            <a:endParaRPr lang="pl-PL" sz="1400" b="1" dirty="0"/>
          </a:p>
        </p:txBody>
      </p:sp>
      <p:sp>
        <p:nvSpPr>
          <p:cNvPr id="3" name="Podtytuł 2">
            <a:extLst>
              <a:ext uri="{FF2B5EF4-FFF2-40B4-BE49-F238E27FC236}">
                <a16:creationId xmlns:a16="http://schemas.microsoft.com/office/drawing/2014/main" id="{FD7FC6DA-AAB2-485C-AFF2-74D8FDBEA89F}"/>
              </a:ext>
            </a:extLst>
          </p:cNvPr>
          <p:cNvSpPr>
            <a:spLocks noGrp="1"/>
          </p:cNvSpPr>
          <p:nvPr>
            <p:ph type="subTitle" idx="1"/>
          </p:nvPr>
        </p:nvSpPr>
        <p:spPr>
          <a:xfrm>
            <a:off x="1884784" y="5327780"/>
            <a:ext cx="5613296" cy="1028569"/>
          </a:xfrm>
        </p:spPr>
        <p:txBody>
          <a:bodyPr>
            <a:normAutofit/>
          </a:bodyPr>
          <a:lstStyle/>
          <a:p>
            <a:pPr algn="l"/>
            <a:r>
              <a:rPr lang="pl-PL" b="1" dirty="0"/>
              <a:t>FORUM ZWIĄZKÓW ZAWODOWYCH </a:t>
            </a:r>
          </a:p>
        </p:txBody>
      </p:sp>
      <p:cxnSp>
        <p:nvCxnSpPr>
          <p:cNvPr id="38" name="Straight Connector 33">
            <a:extLst>
              <a:ext uri="{FF2B5EF4-FFF2-40B4-BE49-F238E27FC236}">
                <a16:creationId xmlns:a16="http://schemas.microsoft.com/office/drawing/2014/main" id="{D598FBE3-48D2-40A2-B7E6-F485834C821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72540" y="4450080"/>
            <a:ext cx="1234440"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7" name="Obraz 6">
            <a:extLst>
              <a:ext uri="{FF2B5EF4-FFF2-40B4-BE49-F238E27FC236}">
                <a16:creationId xmlns:a16="http://schemas.microsoft.com/office/drawing/2014/main" id="{A6D6212C-0783-4ACD-9881-385A15DBE5B3}"/>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10030328" y="4700588"/>
            <a:ext cx="1734867" cy="1734867"/>
          </a:xfrm>
          <a:custGeom>
            <a:avLst/>
            <a:gdLst>
              <a:gd name="connsiteX0" fmla="*/ 1722118 w 3444236"/>
              <a:gd name="connsiteY0" fmla="*/ 0 h 3444236"/>
              <a:gd name="connsiteX1" fmla="*/ 3444236 w 3444236"/>
              <a:gd name="connsiteY1" fmla="*/ 1722118 h 3444236"/>
              <a:gd name="connsiteX2" fmla="*/ 1722118 w 3444236"/>
              <a:gd name="connsiteY2" fmla="*/ 3444236 h 3444236"/>
              <a:gd name="connsiteX3" fmla="*/ 0 w 3444236"/>
              <a:gd name="connsiteY3" fmla="*/ 1722118 h 3444236"/>
              <a:gd name="connsiteX4" fmla="*/ 1722118 w 3444236"/>
              <a:gd name="connsiteY4" fmla="*/ 0 h 34442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4236" h="3444236">
                <a:moveTo>
                  <a:pt x="1722118" y="0"/>
                </a:moveTo>
                <a:cubicBezTo>
                  <a:pt x="2673218" y="0"/>
                  <a:pt x="3444236" y="771018"/>
                  <a:pt x="3444236" y="1722118"/>
                </a:cubicBezTo>
                <a:cubicBezTo>
                  <a:pt x="3444236" y="2673218"/>
                  <a:pt x="2673218" y="3444236"/>
                  <a:pt x="1722118" y="3444236"/>
                </a:cubicBezTo>
                <a:cubicBezTo>
                  <a:pt x="771018" y="3444236"/>
                  <a:pt x="0" y="2673218"/>
                  <a:pt x="0" y="1722118"/>
                </a:cubicBezTo>
                <a:cubicBezTo>
                  <a:pt x="0" y="771018"/>
                  <a:pt x="771018" y="0"/>
                  <a:pt x="1722118" y="0"/>
                </a:cubicBezTo>
                <a:close/>
              </a:path>
            </a:pathLst>
          </a:custGeom>
        </p:spPr>
      </p:pic>
    </p:spTree>
    <p:extLst>
      <p:ext uri="{BB962C8B-B14F-4D97-AF65-F5344CB8AC3E}">
        <p14:creationId xmlns:p14="http://schemas.microsoft.com/office/powerpoint/2010/main" val="41806201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29">
            <a:extLst>
              <a:ext uri="{FF2B5EF4-FFF2-40B4-BE49-F238E27FC236}">
                <a16:creationId xmlns:a16="http://schemas.microsoft.com/office/drawing/2014/main" id="{79CC44B5-53F9-4F03-9EEB-4C3C821A6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1">
            <a:extLst>
              <a:ext uri="{FF2B5EF4-FFF2-40B4-BE49-F238E27FC236}">
                <a16:creationId xmlns:a16="http://schemas.microsoft.com/office/drawing/2014/main" id="{1A3688C8-DFCE-4CCD-BCF0-5FB239E50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30410"/>
            <a:ext cx="7005134" cy="4827590"/>
          </a:xfrm>
          <a:custGeom>
            <a:avLst/>
            <a:gdLst>
              <a:gd name="connsiteX0" fmla="*/ 1974535 w 7005134"/>
              <a:gd name="connsiteY0" fmla="*/ 0 h 4827590"/>
              <a:gd name="connsiteX1" fmla="*/ 7003848 w 7005134"/>
              <a:gd name="connsiteY1" fmla="*/ 4776721 h 4827590"/>
              <a:gd name="connsiteX2" fmla="*/ 7005134 w 7005134"/>
              <a:gd name="connsiteY2" fmla="*/ 4827590 h 4827590"/>
              <a:gd name="connsiteX3" fmla="*/ 0 w 7005134"/>
              <a:gd name="connsiteY3" fmla="*/ 4827590 h 4827590"/>
              <a:gd name="connsiteX4" fmla="*/ 0 w 7005134"/>
              <a:gd name="connsiteY4" fmla="*/ 402231 h 4827590"/>
              <a:gd name="connsiteX5" fmla="*/ 14349 w 7005134"/>
              <a:gd name="connsiteY5" fmla="*/ 395744 h 4827590"/>
              <a:gd name="connsiteX6" fmla="*/ 1974535 w 7005134"/>
              <a:gd name="connsiteY6" fmla="*/ 0 h 4827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05134" h="4827590">
                <a:moveTo>
                  <a:pt x="1974535" y="0"/>
                </a:moveTo>
                <a:cubicBezTo>
                  <a:pt x="4668853" y="0"/>
                  <a:pt x="6868971" y="2115921"/>
                  <a:pt x="7003848" y="4776721"/>
                </a:cubicBezTo>
                <a:lnTo>
                  <a:pt x="7005134" y="4827590"/>
                </a:lnTo>
                <a:lnTo>
                  <a:pt x="0" y="4827590"/>
                </a:lnTo>
                <a:lnTo>
                  <a:pt x="0" y="402231"/>
                </a:lnTo>
                <a:lnTo>
                  <a:pt x="14349" y="395744"/>
                </a:lnTo>
                <a:cubicBezTo>
                  <a:pt x="616832" y="140915"/>
                  <a:pt x="1279227" y="0"/>
                  <a:pt x="1974535" y="0"/>
                </a:cubicBezTo>
                <a:close/>
              </a:path>
            </a:pathLst>
          </a:cu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E9EA0DD-7987-4C83-B7DD-EDE9CF7F2DF3}"/>
              </a:ext>
            </a:extLst>
          </p:cNvPr>
          <p:cNvSpPr>
            <a:spLocks noGrp="1"/>
          </p:cNvSpPr>
          <p:nvPr>
            <p:ph type="ctrTitle"/>
          </p:nvPr>
        </p:nvSpPr>
        <p:spPr>
          <a:xfrm>
            <a:off x="1158239" y="718456"/>
            <a:ext cx="10606955" cy="3309059"/>
          </a:xfrm>
        </p:spPr>
        <p:txBody>
          <a:bodyPr>
            <a:normAutofit fontScale="90000"/>
          </a:bodyPr>
          <a:lstStyle/>
          <a:p>
            <a:pPr algn="l"/>
            <a:r>
              <a:rPr lang="pl-PL" sz="1600" b="1" dirty="0"/>
              <a:t>Art. 19 – ciąg dalszy</a:t>
            </a:r>
            <a:br>
              <a:rPr lang="pl-PL" sz="1600" b="1" dirty="0"/>
            </a:br>
            <a:br>
              <a:rPr lang="pl-PL" sz="1600" b="1" dirty="0"/>
            </a:br>
            <a:r>
              <a:rPr lang="pl-PL" sz="1600" i="1" u="sng" dirty="0"/>
              <a:t>Dotychczasowe brzmienie:</a:t>
            </a:r>
            <a:br>
              <a:rPr lang="pl-PL" sz="1600" i="1" u="sng" dirty="0"/>
            </a:br>
            <a:r>
              <a:rPr lang="pl-PL" sz="1600" dirty="0"/>
              <a:t>2. Organy władzy i administracji rządowej oraz organy samorządu terytorialnego kierują założenia albo projekty aktów prawnych, o których mowa w ust. 1, do odpowiednich władz statutowych związku, określając termin przedstawienia opinii nie krótszy jednak niż 30 dni. Termin ten może zostać skrócony do 21 dni ze względu na ważny interes publiczny. Skrócenie terminu wymaga szczególnego uzasadnienia. Bieg terminu na przedstawienie opinii liczy się od dnia następującego po dniu doręczenia założeń albo projektu wraz z pismem określającym termin przedstawienia opinii. Nieprzedstawienie opinii w wyznaczonym terminie uważa się za rezygnację z prawa jej wyrażenia.</a:t>
            </a:r>
            <a:br>
              <a:rPr lang="pl-PL" sz="1600" dirty="0"/>
            </a:br>
            <a:br>
              <a:rPr lang="pl-PL" sz="1600" dirty="0"/>
            </a:br>
            <a:r>
              <a:rPr lang="pl-PL" sz="1600" i="1" u="sng" dirty="0"/>
              <a:t>Nowe brzmienie:</a:t>
            </a:r>
            <a:br>
              <a:rPr lang="pl-PL" sz="1600" i="1" u="sng" dirty="0"/>
            </a:br>
            <a:r>
              <a:rPr lang="pl-PL" sz="1600" b="1" dirty="0"/>
              <a:t>2. Organy władzy i administracji rządowej oraz organy samorządu terytorialnego kierują założenia albo projekty aktów prawnych, o których mowa w ust. 1, do odpowiednich władz statutowych związku, określając termin przedstawienia opinii nie krótszy jednak niż 30 dni. Termin ten może zostać skrócony do 21 dni ze względu na ważny interes publiczny. Skrócenie terminu wymaga szczególnego uzasadnienia. Bieg terminu na przedstawienie opinii liczy się od następnego dnia roboczego, z wyłączeniem soboty, następującego po dniu przekazania założeń albo projektu wraz z informacją określającą termin przedstawienia opinii. Nieprzedstawienie opinii w wyznaczonym terminie uważa się za rezygnację z prawa jej wyrażenia</a:t>
            </a:r>
            <a:br>
              <a:rPr lang="pl-PL" sz="1600" b="1" dirty="0"/>
            </a:br>
            <a:endParaRPr lang="pl-PL" sz="1400" b="1" dirty="0"/>
          </a:p>
        </p:txBody>
      </p:sp>
      <p:sp>
        <p:nvSpPr>
          <p:cNvPr id="3" name="Podtytuł 2">
            <a:extLst>
              <a:ext uri="{FF2B5EF4-FFF2-40B4-BE49-F238E27FC236}">
                <a16:creationId xmlns:a16="http://schemas.microsoft.com/office/drawing/2014/main" id="{FD7FC6DA-AAB2-485C-AFF2-74D8FDBEA89F}"/>
              </a:ext>
            </a:extLst>
          </p:cNvPr>
          <p:cNvSpPr>
            <a:spLocks noGrp="1"/>
          </p:cNvSpPr>
          <p:nvPr>
            <p:ph type="subTitle" idx="1"/>
          </p:nvPr>
        </p:nvSpPr>
        <p:spPr>
          <a:xfrm>
            <a:off x="1884784" y="5327780"/>
            <a:ext cx="5613296" cy="1028569"/>
          </a:xfrm>
        </p:spPr>
        <p:txBody>
          <a:bodyPr>
            <a:normAutofit/>
          </a:bodyPr>
          <a:lstStyle/>
          <a:p>
            <a:pPr algn="l"/>
            <a:r>
              <a:rPr lang="pl-PL" b="1" dirty="0"/>
              <a:t>FORUM ZWIĄZKÓW ZAWODOWYCH </a:t>
            </a:r>
          </a:p>
        </p:txBody>
      </p:sp>
      <p:cxnSp>
        <p:nvCxnSpPr>
          <p:cNvPr id="38" name="Straight Connector 33">
            <a:extLst>
              <a:ext uri="{FF2B5EF4-FFF2-40B4-BE49-F238E27FC236}">
                <a16:creationId xmlns:a16="http://schemas.microsoft.com/office/drawing/2014/main" id="{D598FBE3-48D2-40A2-B7E6-F485834C821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72540" y="4450080"/>
            <a:ext cx="1234440"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7" name="Obraz 6">
            <a:extLst>
              <a:ext uri="{FF2B5EF4-FFF2-40B4-BE49-F238E27FC236}">
                <a16:creationId xmlns:a16="http://schemas.microsoft.com/office/drawing/2014/main" id="{A6D6212C-0783-4ACD-9881-385A15DBE5B3}"/>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10030328" y="4700588"/>
            <a:ext cx="1734867" cy="1734867"/>
          </a:xfrm>
          <a:custGeom>
            <a:avLst/>
            <a:gdLst>
              <a:gd name="connsiteX0" fmla="*/ 1722118 w 3444236"/>
              <a:gd name="connsiteY0" fmla="*/ 0 h 3444236"/>
              <a:gd name="connsiteX1" fmla="*/ 3444236 w 3444236"/>
              <a:gd name="connsiteY1" fmla="*/ 1722118 h 3444236"/>
              <a:gd name="connsiteX2" fmla="*/ 1722118 w 3444236"/>
              <a:gd name="connsiteY2" fmla="*/ 3444236 h 3444236"/>
              <a:gd name="connsiteX3" fmla="*/ 0 w 3444236"/>
              <a:gd name="connsiteY3" fmla="*/ 1722118 h 3444236"/>
              <a:gd name="connsiteX4" fmla="*/ 1722118 w 3444236"/>
              <a:gd name="connsiteY4" fmla="*/ 0 h 34442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4236" h="3444236">
                <a:moveTo>
                  <a:pt x="1722118" y="0"/>
                </a:moveTo>
                <a:cubicBezTo>
                  <a:pt x="2673218" y="0"/>
                  <a:pt x="3444236" y="771018"/>
                  <a:pt x="3444236" y="1722118"/>
                </a:cubicBezTo>
                <a:cubicBezTo>
                  <a:pt x="3444236" y="2673218"/>
                  <a:pt x="2673218" y="3444236"/>
                  <a:pt x="1722118" y="3444236"/>
                </a:cubicBezTo>
                <a:cubicBezTo>
                  <a:pt x="771018" y="3444236"/>
                  <a:pt x="0" y="2673218"/>
                  <a:pt x="0" y="1722118"/>
                </a:cubicBezTo>
                <a:cubicBezTo>
                  <a:pt x="0" y="771018"/>
                  <a:pt x="771018" y="0"/>
                  <a:pt x="1722118" y="0"/>
                </a:cubicBezTo>
                <a:close/>
              </a:path>
            </a:pathLst>
          </a:custGeom>
        </p:spPr>
      </p:pic>
    </p:spTree>
    <p:extLst>
      <p:ext uri="{BB962C8B-B14F-4D97-AF65-F5344CB8AC3E}">
        <p14:creationId xmlns:p14="http://schemas.microsoft.com/office/powerpoint/2010/main" val="138862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29">
            <a:extLst>
              <a:ext uri="{FF2B5EF4-FFF2-40B4-BE49-F238E27FC236}">
                <a16:creationId xmlns:a16="http://schemas.microsoft.com/office/drawing/2014/main" id="{79CC44B5-53F9-4F03-9EEB-4C3C821A6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1">
            <a:extLst>
              <a:ext uri="{FF2B5EF4-FFF2-40B4-BE49-F238E27FC236}">
                <a16:creationId xmlns:a16="http://schemas.microsoft.com/office/drawing/2014/main" id="{1A3688C8-DFCE-4CCD-BCF0-5FB239E50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30410"/>
            <a:ext cx="7005134" cy="4827590"/>
          </a:xfrm>
          <a:custGeom>
            <a:avLst/>
            <a:gdLst>
              <a:gd name="connsiteX0" fmla="*/ 1974535 w 7005134"/>
              <a:gd name="connsiteY0" fmla="*/ 0 h 4827590"/>
              <a:gd name="connsiteX1" fmla="*/ 7003848 w 7005134"/>
              <a:gd name="connsiteY1" fmla="*/ 4776721 h 4827590"/>
              <a:gd name="connsiteX2" fmla="*/ 7005134 w 7005134"/>
              <a:gd name="connsiteY2" fmla="*/ 4827590 h 4827590"/>
              <a:gd name="connsiteX3" fmla="*/ 0 w 7005134"/>
              <a:gd name="connsiteY3" fmla="*/ 4827590 h 4827590"/>
              <a:gd name="connsiteX4" fmla="*/ 0 w 7005134"/>
              <a:gd name="connsiteY4" fmla="*/ 402231 h 4827590"/>
              <a:gd name="connsiteX5" fmla="*/ 14349 w 7005134"/>
              <a:gd name="connsiteY5" fmla="*/ 395744 h 4827590"/>
              <a:gd name="connsiteX6" fmla="*/ 1974535 w 7005134"/>
              <a:gd name="connsiteY6" fmla="*/ 0 h 4827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05134" h="4827590">
                <a:moveTo>
                  <a:pt x="1974535" y="0"/>
                </a:moveTo>
                <a:cubicBezTo>
                  <a:pt x="4668853" y="0"/>
                  <a:pt x="6868971" y="2115921"/>
                  <a:pt x="7003848" y="4776721"/>
                </a:cubicBezTo>
                <a:lnTo>
                  <a:pt x="7005134" y="4827590"/>
                </a:lnTo>
                <a:lnTo>
                  <a:pt x="0" y="4827590"/>
                </a:lnTo>
                <a:lnTo>
                  <a:pt x="0" y="402231"/>
                </a:lnTo>
                <a:lnTo>
                  <a:pt x="14349" y="395744"/>
                </a:lnTo>
                <a:cubicBezTo>
                  <a:pt x="616832" y="140915"/>
                  <a:pt x="1279227" y="0"/>
                  <a:pt x="1974535" y="0"/>
                </a:cubicBezTo>
                <a:close/>
              </a:path>
            </a:pathLst>
          </a:cu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E9EA0DD-7987-4C83-B7DD-EDE9CF7F2DF3}"/>
              </a:ext>
            </a:extLst>
          </p:cNvPr>
          <p:cNvSpPr>
            <a:spLocks noGrp="1"/>
          </p:cNvSpPr>
          <p:nvPr>
            <p:ph type="ctrTitle"/>
          </p:nvPr>
        </p:nvSpPr>
        <p:spPr>
          <a:xfrm>
            <a:off x="1158239" y="718457"/>
            <a:ext cx="10606955" cy="2710539"/>
          </a:xfrm>
        </p:spPr>
        <p:txBody>
          <a:bodyPr>
            <a:normAutofit/>
          </a:bodyPr>
          <a:lstStyle/>
          <a:p>
            <a:r>
              <a:rPr lang="pl-PL" sz="3200" b="1" dirty="0"/>
              <a:t>Nowe przepisy są w głównej mierze konsekwencją wyroku Trybunału Konstytucyjnego z dnia 2 czerwca 2015 r. sygn. akt K 1/13.</a:t>
            </a:r>
          </a:p>
        </p:txBody>
      </p:sp>
      <p:sp>
        <p:nvSpPr>
          <p:cNvPr id="3" name="Podtytuł 2">
            <a:extLst>
              <a:ext uri="{FF2B5EF4-FFF2-40B4-BE49-F238E27FC236}">
                <a16:creationId xmlns:a16="http://schemas.microsoft.com/office/drawing/2014/main" id="{FD7FC6DA-AAB2-485C-AFF2-74D8FDBEA89F}"/>
              </a:ext>
            </a:extLst>
          </p:cNvPr>
          <p:cNvSpPr>
            <a:spLocks noGrp="1"/>
          </p:cNvSpPr>
          <p:nvPr>
            <p:ph type="subTitle" idx="1"/>
          </p:nvPr>
        </p:nvSpPr>
        <p:spPr>
          <a:xfrm>
            <a:off x="1884784" y="5327780"/>
            <a:ext cx="5613296" cy="1028569"/>
          </a:xfrm>
        </p:spPr>
        <p:txBody>
          <a:bodyPr>
            <a:normAutofit/>
          </a:bodyPr>
          <a:lstStyle/>
          <a:p>
            <a:pPr algn="l"/>
            <a:r>
              <a:rPr lang="pl-PL" b="1" dirty="0"/>
              <a:t>FORUM ZWIĄZKÓW ZAWODOWYCH </a:t>
            </a:r>
          </a:p>
        </p:txBody>
      </p:sp>
      <p:cxnSp>
        <p:nvCxnSpPr>
          <p:cNvPr id="38" name="Straight Connector 33">
            <a:extLst>
              <a:ext uri="{FF2B5EF4-FFF2-40B4-BE49-F238E27FC236}">
                <a16:creationId xmlns:a16="http://schemas.microsoft.com/office/drawing/2014/main" id="{D598FBE3-48D2-40A2-B7E6-F485834C821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72540" y="4450080"/>
            <a:ext cx="1234440"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7" name="Obraz 6">
            <a:extLst>
              <a:ext uri="{FF2B5EF4-FFF2-40B4-BE49-F238E27FC236}">
                <a16:creationId xmlns:a16="http://schemas.microsoft.com/office/drawing/2014/main" id="{A6D6212C-0783-4ACD-9881-385A15DBE5B3}"/>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10030328" y="4700588"/>
            <a:ext cx="1734867" cy="1734867"/>
          </a:xfrm>
          <a:custGeom>
            <a:avLst/>
            <a:gdLst>
              <a:gd name="connsiteX0" fmla="*/ 1722118 w 3444236"/>
              <a:gd name="connsiteY0" fmla="*/ 0 h 3444236"/>
              <a:gd name="connsiteX1" fmla="*/ 3444236 w 3444236"/>
              <a:gd name="connsiteY1" fmla="*/ 1722118 h 3444236"/>
              <a:gd name="connsiteX2" fmla="*/ 1722118 w 3444236"/>
              <a:gd name="connsiteY2" fmla="*/ 3444236 h 3444236"/>
              <a:gd name="connsiteX3" fmla="*/ 0 w 3444236"/>
              <a:gd name="connsiteY3" fmla="*/ 1722118 h 3444236"/>
              <a:gd name="connsiteX4" fmla="*/ 1722118 w 3444236"/>
              <a:gd name="connsiteY4" fmla="*/ 0 h 34442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4236" h="3444236">
                <a:moveTo>
                  <a:pt x="1722118" y="0"/>
                </a:moveTo>
                <a:cubicBezTo>
                  <a:pt x="2673218" y="0"/>
                  <a:pt x="3444236" y="771018"/>
                  <a:pt x="3444236" y="1722118"/>
                </a:cubicBezTo>
                <a:cubicBezTo>
                  <a:pt x="3444236" y="2673218"/>
                  <a:pt x="2673218" y="3444236"/>
                  <a:pt x="1722118" y="3444236"/>
                </a:cubicBezTo>
                <a:cubicBezTo>
                  <a:pt x="771018" y="3444236"/>
                  <a:pt x="0" y="2673218"/>
                  <a:pt x="0" y="1722118"/>
                </a:cubicBezTo>
                <a:cubicBezTo>
                  <a:pt x="0" y="771018"/>
                  <a:pt x="771018" y="0"/>
                  <a:pt x="1722118" y="0"/>
                </a:cubicBezTo>
                <a:close/>
              </a:path>
            </a:pathLst>
          </a:custGeom>
        </p:spPr>
      </p:pic>
    </p:spTree>
    <p:extLst>
      <p:ext uri="{BB962C8B-B14F-4D97-AF65-F5344CB8AC3E}">
        <p14:creationId xmlns:p14="http://schemas.microsoft.com/office/powerpoint/2010/main" val="11360818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29">
            <a:extLst>
              <a:ext uri="{FF2B5EF4-FFF2-40B4-BE49-F238E27FC236}">
                <a16:creationId xmlns:a16="http://schemas.microsoft.com/office/drawing/2014/main" id="{79CC44B5-53F9-4F03-9EEB-4C3C821A6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1">
            <a:extLst>
              <a:ext uri="{FF2B5EF4-FFF2-40B4-BE49-F238E27FC236}">
                <a16:creationId xmlns:a16="http://schemas.microsoft.com/office/drawing/2014/main" id="{1A3688C8-DFCE-4CCD-BCF0-5FB239E50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30410"/>
            <a:ext cx="7005134" cy="4827590"/>
          </a:xfrm>
          <a:custGeom>
            <a:avLst/>
            <a:gdLst>
              <a:gd name="connsiteX0" fmla="*/ 1974535 w 7005134"/>
              <a:gd name="connsiteY0" fmla="*/ 0 h 4827590"/>
              <a:gd name="connsiteX1" fmla="*/ 7003848 w 7005134"/>
              <a:gd name="connsiteY1" fmla="*/ 4776721 h 4827590"/>
              <a:gd name="connsiteX2" fmla="*/ 7005134 w 7005134"/>
              <a:gd name="connsiteY2" fmla="*/ 4827590 h 4827590"/>
              <a:gd name="connsiteX3" fmla="*/ 0 w 7005134"/>
              <a:gd name="connsiteY3" fmla="*/ 4827590 h 4827590"/>
              <a:gd name="connsiteX4" fmla="*/ 0 w 7005134"/>
              <a:gd name="connsiteY4" fmla="*/ 402231 h 4827590"/>
              <a:gd name="connsiteX5" fmla="*/ 14349 w 7005134"/>
              <a:gd name="connsiteY5" fmla="*/ 395744 h 4827590"/>
              <a:gd name="connsiteX6" fmla="*/ 1974535 w 7005134"/>
              <a:gd name="connsiteY6" fmla="*/ 0 h 4827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05134" h="4827590">
                <a:moveTo>
                  <a:pt x="1974535" y="0"/>
                </a:moveTo>
                <a:cubicBezTo>
                  <a:pt x="4668853" y="0"/>
                  <a:pt x="6868971" y="2115921"/>
                  <a:pt x="7003848" y="4776721"/>
                </a:cubicBezTo>
                <a:lnTo>
                  <a:pt x="7005134" y="4827590"/>
                </a:lnTo>
                <a:lnTo>
                  <a:pt x="0" y="4827590"/>
                </a:lnTo>
                <a:lnTo>
                  <a:pt x="0" y="402231"/>
                </a:lnTo>
                <a:lnTo>
                  <a:pt x="14349" y="395744"/>
                </a:lnTo>
                <a:cubicBezTo>
                  <a:pt x="616832" y="140915"/>
                  <a:pt x="1279227" y="0"/>
                  <a:pt x="1974535" y="0"/>
                </a:cubicBezTo>
                <a:close/>
              </a:path>
            </a:pathLst>
          </a:cu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E9EA0DD-7987-4C83-B7DD-EDE9CF7F2DF3}"/>
              </a:ext>
            </a:extLst>
          </p:cNvPr>
          <p:cNvSpPr>
            <a:spLocks noGrp="1"/>
          </p:cNvSpPr>
          <p:nvPr>
            <p:ph type="ctrTitle"/>
          </p:nvPr>
        </p:nvSpPr>
        <p:spPr>
          <a:xfrm>
            <a:off x="1158239" y="718456"/>
            <a:ext cx="10606955" cy="3309059"/>
          </a:xfrm>
        </p:spPr>
        <p:txBody>
          <a:bodyPr>
            <a:normAutofit/>
          </a:bodyPr>
          <a:lstStyle/>
          <a:p>
            <a:pPr algn="l"/>
            <a:br>
              <a:rPr lang="pl-PL" sz="1600" dirty="0"/>
            </a:br>
            <a:r>
              <a:rPr lang="pl-PL" sz="1600" b="1" dirty="0"/>
              <a:t>Art. 19 – ciąg dalszy</a:t>
            </a:r>
            <a:br>
              <a:rPr lang="pl-PL" sz="1600" b="1" dirty="0"/>
            </a:br>
            <a:br>
              <a:rPr lang="pl-PL" sz="1600" b="1" dirty="0"/>
            </a:br>
            <a:r>
              <a:rPr lang="pl-PL" sz="1600" i="1" u="sng" dirty="0"/>
              <a:t>Dotychczasowe brzmienie:</a:t>
            </a:r>
            <a:br>
              <a:rPr lang="pl-PL" sz="1600" i="1" u="sng" dirty="0"/>
            </a:br>
            <a:r>
              <a:rPr lang="pl-PL" sz="1600" dirty="0"/>
              <a:t>2 (1). Założenia albo projekty aktów prawnych, o których mowa w ust. 1, organy władzy i administracji rządowej oraz organy samorządu terytorialnego przekazują również na odpowiedni adres elektroniczny wskazany przez właściwy organ statutowy związku, nie później niż w dniu ich doręczenia na piśmie.</a:t>
            </a:r>
            <a:br>
              <a:rPr lang="pl-PL" sz="1600" dirty="0"/>
            </a:br>
            <a:br>
              <a:rPr lang="pl-PL" sz="1600" dirty="0"/>
            </a:br>
            <a:r>
              <a:rPr lang="pl-PL" sz="1600" i="1" u="sng" dirty="0"/>
              <a:t>Nowe brzmienie:</a:t>
            </a:r>
            <a:br>
              <a:rPr lang="pl-PL" sz="1600" i="1" u="sng" dirty="0"/>
            </a:br>
            <a:r>
              <a:rPr lang="pl-PL" sz="1600" b="1" dirty="0"/>
              <a:t>2 (1). Założenia albo projekty aktów prawnych, o których mowa w ust. 1, wraz z informacją określającą termin przedstawienia opinii, organy władzy i administracji rządowej oraz organy samorządu terytorialnego przekazują na odpowiedni adres elektroniczny wskazany przez właściwy organ statutowy związku. Opinia związku jest przesyłana na odpowiedni adres elektroniczny wskazany przez organ władzy lub administracji rządowej albo organ samorządu terytorialnego w informacji określającej termin przedstawienia opinii.</a:t>
            </a:r>
            <a:endParaRPr lang="pl-PL" sz="1400" b="1" dirty="0"/>
          </a:p>
        </p:txBody>
      </p:sp>
      <p:sp>
        <p:nvSpPr>
          <p:cNvPr id="3" name="Podtytuł 2">
            <a:extLst>
              <a:ext uri="{FF2B5EF4-FFF2-40B4-BE49-F238E27FC236}">
                <a16:creationId xmlns:a16="http://schemas.microsoft.com/office/drawing/2014/main" id="{FD7FC6DA-AAB2-485C-AFF2-74D8FDBEA89F}"/>
              </a:ext>
            </a:extLst>
          </p:cNvPr>
          <p:cNvSpPr>
            <a:spLocks noGrp="1"/>
          </p:cNvSpPr>
          <p:nvPr>
            <p:ph type="subTitle" idx="1"/>
          </p:nvPr>
        </p:nvSpPr>
        <p:spPr>
          <a:xfrm>
            <a:off x="1884784" y="5327780"/>
            <a:ext cx="5613296" cy="1028569"/>
          </a:xfrm>
        </p:spPr>
        <p:txBody>
          <a:bodyPr>
            <a:normAutofit/>
          </a:bodyPr>
          <a:lstStyle/>
          <a:p>
            <a:pPr algn="l"/>
            <a:r>
              <a:rPr lang="pl-PL" b="1" dirty="0"/>
              <a:t>FORUM ZWIĄZKÓW ZAWODOWYCH </a:t>
            </a:r>
          </a:p>
        </p:txBody>
      </p:sp>
      <p:cxnSp>
        <p:nvCxnSpPr>
          <p:cNvPr id="38" name="Straight Connector 33">
            <a:extLst>
              <a:ext uri="{FF2B5EF4-FFF2-40B4-BE49-F238E27FC236}">
                <a16:creationId xmlns:a16="http://schemas.microsoft.com/office/drawing/2014/main" id="{D598FBE3-48D2-40A2-B7E6-F485834C821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72540" y="4450080"/>
            <a:ext cx="1234440"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7" name="Obraz 6">
            <a:extLst>
              <a:ext uri="{FF2B5EF4-FFF2-40B4-BE49-F238E27FC236}">
                <a16:creationId xmlns:a16="http://schemas.microsoft.com/office/drawing/2014/main" id="{A6D6212C-0783-4ACD-9881-385A15DBE5B3}"/>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10030328" y="4700588"/>
            <a:ext cx="1734867" cy="1734867"/>
          </a:xfrm>
          <a:custGeom>
            <a:avLst/>
            <a:gdLst>
              <a:gd name="connsiteX0" fmla="*/ 1722118 w 3444236"/>
              <a:gd name="connsiteY0" fmla="*/ 0 h 3444236"/>
              <a:gd name="connsiteX1" fmla="*/ 3444236 w 3444236"/>
              <a:gd name="connsiteY1" fmla="*/ 1722118 h 3444236"/>
              <a:gd name="connsiteX2" fmla="*/ 1722118 w 3444236"/>
              <a:gd name="connsiteY2" fmla="*/ 3444236 h 3444236"/>
              <a:gd name="connsiteX3" fmla="*/ 0 w 3444236"/>
              <a:gd name="connsiteY3" fmla="*/ 1722118 h 3444236"/>
              <a:gd name="connsiteX4" fmla="*/ 1722118 w 3444236"/>
              <a:gd name="connsiteY4" fmla="*/ 0 h 34442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4236" h="3444236">
                <a:moveTo>
                  <a:pt x="1722118" y="0"/>
                </a:moveTo>
                <a:cubicBezTo>
                  <a:pt x="2673218" y="0"/>
                  <a:pt x="3444236" y="771018"/>
                  <a:pt x="3444236" y="1722118"/>
                </a:cubicBezTo>
                <a:cubicBezTo>
                  <a:pt x="3444236" y="2673218"/>
                  <a:pt x="2673218" y="3444236"/>
                  <a:pt x="1722118" y="3444236"/>
                </a:cubicBezTo>
                <a:cubicBezTo>
                  <a:pt x="771018" y="3444236"/>
                  <a:pt x="0" y="2673218"/>
                  <a:pt x="0" y="1722118"/>
                </a:cubicBezTo>
                <a:cubicBezTo>
                  <a:pt x="0" y="771018"/>
                  <a:pt x="771018" y="0"/>
                  <a:pt x="1722118" y="0"/>
                </a:cubicBezTo>
                <a:close/>
              </a:path>
            </a:pathLst>
          </a:custGeom>
        </p:spPr>
      </p:pic>
    </p:spTree>
    <p:extLst>
      <p:ext uri="{BB962C8B-B14F-4D97-AF65-F5344CB8AC3E}">
        <p14:creationId xmlns:p14="http://schemas.microsoft.com/office/powerpoint/2010/main" val="26458591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29">
            <a:extLst>
              <a:ext uri="{FF2B5EF4-FFF2-40B4-BE49-F238E27FC236}">
                <a16:creationId xmlns:a16="http://schemas.microsoft.com/office/drawing/2014/main" id="{79CC44B5-53F9-4F03-9EEB-4C3C821A6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1">
            <a:extLst>
              <a:ext uri="{FF2B5EF4-FFF2-40B4-BE49-F238E27FC236}">
                <a16:creationId xmlns:a16="http://schemas.microsoft.com/office/drawing/2014/main" id="{1A3688C8-DFCE-4CCD-BCF0-5FB239E50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30410"/>
            <a:ext cx="7005134" cy="4827590"/>
          </a:xfrm>
          <a:custGeom>
            <a:avLst/>
            <a:gdLst>
              <a:gd name="connsiteX0" fmla="*/ 1974535 w 7005134"/>
              <a:gd name="connsiteY0" fmla="*/ 0 h 4827590"/>
              <a:gd name="connsiteX1" fmla="*/ 7003848 w 7005134"/>
              <a:gd name="connsiteY1" fmla="*/ 4776721 h 4827590"/>
              <a:gd name="connsiteX2" fmla="*/ 7005134 w 7005134"/>
              <a:gd name="connsiteY2" fmla="*/ 4827590 h 4827590"/>
              <a:gd name="connsiteX3" fmla="*/ 0 w 7005134"/>
              <a:gd name="connsiteY3" fmla="*/ 4827590 h 4827590"/>
              <a:gd name="connsiteX4" fmla="*/ 0 w 7005134"/>
              <a:gd name="connsiteY4" fmla="*/ 402231 h 4827590"/>
              <a:gd name="connsiteX5" fmla="*/ 14349 w 7005134"/>
              <a:gd name="connsiteY5" fmla="*/ 395744 h 4827590"/>
              <a:gd name="connsiteX6" fmla="*/ 1974535 w 7005134"/>
              <a:gd name="connsiteY6" fmla="*/ 0 h 4827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05134" h="4827590">
                <a:moveTo>
                  <a:pt x="1974535" y="0"/>
                </a:moveTo>
                <a:cubicBezTo>
                  <a:pt x="4668853" y="0"/>
                  <a:pt x="6868971" y="2115921"/>
                  <a:pt x="7003848" y="4776721"/>
                </a:cubicBezTo>
                <a:lnTo>
                  <a:pt x="7005134" y="4827590"/>
                </a:lnTo>
                <a:lnTo>
                  <a:pt x="0" y="4827590"/>
                </a:lnTo>
                <a:lnTo>
                  <a:pt x="0" y="402231"/>
                </a:lnTo>
                <a:lnTo>
                  <a:pt x="14349" y="395744"/>
                </a:lnTo>
                <a:cubicBezTo>
                  <a:pt x="616832" y="140915"/>
                  <a:pt x="1279227" y="0"/>
                  <a:pt x="1974535" y="0"/>
                </a:cubicBezTo>
                <a:close/>
              </a:path>
            </a:pathLst>
          </a:cu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E9EA0DD-7987-4C83-B7DD-EDE9CF7F2DF3}"/>
              </a:ext>
            </a:extLst>
          </p:cNvPr>
          <p:cNvSpPr>
            <a:spLocks noGrp="1"/>
          </p:cNvSpPr>
          <p:nvPr>
            <p:ph type="ctrTitle"/>
          </p:nvPr>
        </p:nvSpPr>
        <p:spPr>
          <a:xfrm>
            <a:off x="1158239" y="718457"/>
            <a:ext cx="10606955" cy="2788142"/>
          </a:xfrm>
        </p:spPr>
        <p:txBody>
          <a:bodyPr>
            <a:normAutofit/>
          </a:bodyPr>
          <a:lstStyle/>
          <a:p>
            <a:pPr algn="l"/>
            <a:r>
              <a:rPr lang="pl-PL" sz="1600" i="1" u="sng" dirty="0"/>
              <a:t>Dotychczasowe brzmienie:</a:t>
            </a:r>
            <a:br>
              <a:rPr lang="pl-PL" sz="1600" i="1" u="sng" dirty="0"/>
            </a:br>
            <a:r>
              <a:rPr lang="pl-PL" sz="1600" dirty="0"/>
              <a:t>Art. 19 (1). 1. Organizacja związkowa, reprezentatywna w rozumieniu ustawy o Radzie Dialogu Społecznego, ma prawo opiniowania dokumentów konsultacyjnych Unii Europejskiej, w szczególności białych ksiąg, zielonych ksiąg i komunikatów, oraz projektów aktów prawnych Unii Europejskiej w zakresie zadań objętych zadaniami związków zawodowych.</a:t>
            </a:r>
            <a:br>
              <a:rPr lang="pl-PL" sz="1600" dirty="0"/>
            </a:br>
            <a:br>
              <a:rPr lang="pl-PL" sz="1600" dirty="0"/>
            </a:br>
            <a:r>
              <a:rPr lang="pl-PL" sz="1600" i="1" u="sng" dirty="0"/>
              <a:t>Nowe brzmienie:</a:t>
            </a:r>
            <a:br>
              <a:rPr lang="pl-PL" sz="1600" i="1" u="sng" dirty="0"/>
            </a:br>
            <a:r>
              <a:rPr lang="pl-PL" sz="1600" b="1" dirty="0"/>
              <a:t>1. Organizacja związkowa, reprezentatywna w rozumieniu ustawy o Radzie Dialogu Społecznego, ma prawo opiniowania dokumentów konsultacyjnych Unii Europejskiej, w szczególności białych ksiąg, zielonych ksiąg i komunikatów, oraz projektów aktów prawnych Unii Europejskiej w zakresie spraw objętych zadaniami związków zawodowych.</a:t>
            </a:r>
            <a:br>
              <a:rPr lang="pl-PL" sz="1600" dirty="0"/>
            </a:br>
            <a:endParaRPr lang="pl-PL" sz="1400" b="1" dirty="0"/>
          </a:p>
        </p:txBody>
      </p:sp>
      <p:sp>
        <p:nvSpPr>
          <p:cNvPr id="3" name="Podtytuł 2">
            <a:extLst>
              <a:ext uri="{FF2B5EF4-FFF2-40B4-BE49-F238E27FC236}">
                <a16:creationId xmlns:a16="http://schemas.microsoft.com/office/drawing/2014/main" id="{FD7FC6DA-AAB2-485C-AFF2-74D8FDBEA89F}"/>
              </a:ext>
            </a:extLst>
          </p:cNvPr>
          <p:cNvSpPr>
            <a:spLocks noGrp="1"/>
          </p:cNvSpPr>
          <p:nvPr>
            <p:ph type="subTitle" idx="1"/>
          </p:nvPr>
        </p:nvSpPr>
        <p:spPr>
          <a:xfrm>
            <a:off x="1884784" y="5327780"/>
            <a:ext cx="5613296" cy="1028569"/>
          </a:xfrm>
        </p:spPr>
        <p:txBody>
          <a:bodyPr>
            <a:normAutofit/>
          </a:bodyPr>
          <a:lstStyle/>
          <a:p>
            <a:pPr algn="l"/>
            <a:r>
              <a:rPr lang="pl-PL" b="1" dirty="0"/>
              <a:t>FORUM ZWIĄZKÓW ZAWODOWYCH </a:t>
            </a:r>
          </a:p>
        </p:txBody>
      </p:sp>
      <p:cxnSp>
        <p:nvCxnSpPr>
          <p:cNvPr id="38" name="Straight Connector 33">
            <a:extLst>
              <a:ext uri="{FF2B5EF4-FFF2-40B4-BE49-F238E27FC236}">
                <a16:creationId xmlns:a16="http://schemas.microsoft.com/office/drawing/2014/main" id="{D598FBE3-48D2-40A2-B7E6-F485834C821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72540" y="4450080"/>
            <a:ext cx="1234440"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7" name="Obraz 6">
            <a:extLst>
              <a:ext uri="{FF2B5EF4-FFF2-40B4-BE49-F238E27FC236}">
                <a16:creationId xmlns:a16="http://schemas.microsoft.com/office/drawing/2014/main" id="{A6D6212C-0783-4ACD-9881-385A15DBE5B3}"/>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10030328" y="4700588"/>
            <a:ext cx="1734867" cy="1734867"/>
          </a:xfrm>
          <a:custGeom>
            <a:avLst/>
            <a:gdLst>
              <a:gd name="connsiteX0" fmla="*/ 1722118 w 3444236"/>
              <a:gd name="connsiteY0" fmla="*/ 0 h 3444236"/>
              <a:gd name="connsiteX1" fmla="*/ 3444236 w 3444236"/>
              <a:gd name="connsiteY1" fmla="*/ 1722118 h 3444236"/>
              <a:gd name="connsiteX2" fmla="*/ 1722118 w 3444236"/>
              <a:gd name="connsiteY2" fmla="*/ 3444236 h 3444236"/>
              <a:gd name="connsiteX3" fmla="*/ 0 w 3444236"/>
              <a:gd name="connsiteY3" fmla="*/ 1722118 h 3444236"/>
              <a:gd name="connsiteX4" fmla="*/ 1722118 w 3444236"/>
              <a:gd name="connsiteY4" fmla="*/ 0 h 34442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4236" h="3444236">
                <a:moveTo>
                  <a:pt x="1722118" y="0"/>
                </a:moveTo>
                <a:cubicBezTo>
                  <a:pt x="2673218" y="0"/>
                  <a:pt x="3444236" y="771018"/>
                  <a:pt x="3444236" y="1722118"/>
                </a:cubicBezTo>
                <a:cubicBezTo>
                  <a:pt x="3444236" y="2673218"/>
                  <a:pt x="2673218" y="3444236"/>
                  <a:pt x="1722118" y="3444236"/>
                </a:cubicBezTo>
                <a:cubicBezTo>
                  <a:pt x="771018" y="3444236"/>
                  <a:pt x="0" y="2673218"/>
                  <a:pt x="0" y="1722118"/>
                </a:cubicBezTo>
                <a:cubicBezTo>
                  <a:pt x="0" y="771018"/>
                  <a:pt x="771018" y="0"/>
                  <a:pt x="1722118" y="0"/>
                </a:cubicBezTo>
                <a:close/>
              </a:path>
            </a:pathLst>
          </a:custGeom>
        </p:spPr>
      </p:pic>
    </p:spTree>
    <p:extLst>
      <p:ext uri="{BB962C8B-B14F-4D97-AF65-F5344CB8AC3E}">
        <p14:creationId xmlns:p14="http://schemas.microsoft.com/office/powerpoint/2010/main" val="21996132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29">
            <a:extLst>
              <a:ext uri="{FF2B5EF4-FFF2-40B4-BE49-F238E27FC236}">
                <a16:creationId xmlns:a16="http://schemas.microsoft.com/office/drawing/2014/main" id="{79CC44B5-53F9-4F03-9EEB-4C3C821A6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1">
            <a:extLst>
              <a:ext uri="{FF2B5EF4-FFF2-40B4-BE49-F238E27FC236}">
                <a16:creationId xmlns:a16="http://schemas.microsoft.com/office/drawing/2014/main" id="{1A3688C8-DFCE-4CCD-BCF0-5FB239E50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30410"/>
            <a:ext cx="7005134" cy="4827590"/>
          </a:xfrm>
          <a:custGeom>
            <a:avLst/>
            <a:gdLst>
              <a:gd name="connsiteX0" fmla="*/ 1974535 w 7005134"/>
              <a:gd name="connsiteY0" fmla="*/ 0 h 4827590"/>
              <a:gd name="connsiteX1" fmla="*/ 7003848 w 7005134"/>
              <a:gd name="connsiteY1" fmla="*/ 4776721 h 4827590"/>
              <a:gd name="connsiteX2" fmla="*/ 7005134 w 7005134"/>
              <a:gd name="connsiteY2" fmla="*/ 4827590 h 4827590"/>
              <a:gd name="connsiteX3" fmla="*/ 0 w 7005134"/>
              <a:gd name="connsiteY3" fmla="*/ 4827590 h 4827590"/>
              <a:gd name="connsiteX4" fmla="*/ 0 w 7005134"/>
              <a:gd name="connsiteY4" fmla="*/ 402231 h 4827590"/>
              <a:gd name="connsiteX5" fmla="*/ 14349 w 7005134"/>
              <a:gd name="connsiteY5" fmla="*/ 395744 h 4827590"/>
              <a:gd name="connsiteX6" fmla="*/ 1974535 w 7005134"/>
              <a:gd name="connsiteY6" fmla="*/ 0 h 4827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05134" h="4827590">
                <a:moveTo>
                  <a:pt x="1974535" y="0"/>
                </a:moveTo>
                <a:cubicBezTo>
                  <a:pt x="4668853" y="0"/>
                  <a:pt x="6868971" y="2115921"/>
                  <a:pt x="7003848" y="4776721"/>
                </a:cubicBezTo>
                <a:lnTo>
                  <a:pt x="7005134" y="4827590"/>
                </a:lnTo>
                <a:lnTo>
                  <a:pt x="0" y="4827590"/>
                </a:lnTo>
                <a:lnTo>
                  <a:pt x="0" y="402231"/>
                </a:lnTo>
                <a:lnTo>
                  <a:pt x="14349" y="395744"/>
                </a:lnTo>
                <a:cubicBezTo>
                  <a:pt x="616832" y="140915"/>
                  <a:pt x="1279227" y="0"/>
                  <a:pt x="1974535" y="0"/>
                </a:cubicBezTo>
                <a:close/>
              </a:path>
            </a:pathLst>
          </a:cu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E9EA0DD-7987-4C83-B7DD-EDE9CF7F2DF3}"/>
              </a:ext>
            </a:extLst>
          </p:cNvPr>
          <p:cNvSpPr>
            <a:spLocks noGrp="1"/>
          </p:cNvSpPr>
          <p:nvPr>
            <p:ph type="ctrTitle"/>
          </p:nvPr>
        </p:nvSpPr>
        <p:spPr>
          <a:xfrm>
            <a:off x="1158239" y="718457"/>
            <a:ext cx="10606955" cy="1438956"/>
          </a:xfrm>
        </p:spPr>
        <p:txBody>
          <a:bodyPr>
            <a:normAutofit/>
          </a:bodyPr>
          <a:lstStyle/>
          <a:p>
            <a:pPr algn="l"/>
            <a:br>
              <a:rPr lang="pl-PL" sz="1600" dirty="0"/>
            </a:br>
            <a:r>
              <a:rPr lang="pl-PL" sz="1600" i="1" u="sng" dirty="0"/>
              <a:t>Art. 21 – dodano zapis ust. 3 w brzmieniu</a:t>
            </a:r>
            <a:br>
              <a:rPr lang="pl-PL" sz="1600" dirty="0"/>
            </a:br>
            <a:br>
              <a:rPr lang="pl-PL" sz="1600" dirty="0"/>
            </a:br>
            <a:r>
              <a:rPr lang="pl-PL" sz="1600" b="1" dirty="0"/>
              <a:t>Przepisy działu jedenastego ustawy z dnia 26 czerwca 1974 r. – Kodeks pracy stosuje się odpowiednio do innych niż pracownicy osób wykonujących pracę zarobkową oraz ich pracodawców, a także do organizacji zrzeszających te podmioty</a:t>
            </a:r>
            <a:endParaRPr lang="pl-PL" sz="1400" b="1" dirty="0"/>
          </a:p>
        </p:txBody>
      </p:sp>
      <p:sp>
        <p:nvSpPr>
          <p:cNvPr id="3" name="Podtytuł 2">
            <a:extLst>
              <a:ext uri="{FF2B5EF4-FFF2-40B4-BE49-F238E27FC236}">
                <a16:creationId xmlns:a16="http://schemas.microsoft.com/office/drawing/2014/main" id="{FD7FC6DA-AAB2-485C-AFF2-74D8FDBEA89F}"/>
              </a:ext>
            </a:extLst>
          </p:cNvPr>
          <p:cNvSpPr>
            <a:spLocks noGrp="1"/>
          </p:cNvSpPr>
          <p:nvPr>
            <p:ph type="subTitle" idx="1"/>
          </p:nvPr>
        </p:nvSpPr>
        <p:spPr>
          <a:xfrm>
            <a:off x="1884784" y="5327780"/>
            <a:ext cx="5613296" cy="1028569"/>
          </a:xfrm>
        </p:spPr>
        <p:txBody>
          <a:bodyPr>
            <a:normAutofit/>
          </a:bodyPr>
          <a:lstStyle/>
          <a:p>
            <a:pPr algn="l"/>
            <a:r>
              <a:rPr lang="pl-PL" b="1" dirty="0"/>
              <a:t>FORUM ZWIĄZKÓW ZAWODOWYCH </a:t>
            </a:r>
          </a:p>
        </p:txBody>
      </p:sp>
      <p:cxnSp>
        <p:nvCxnSpPr>
          <p:cNvPr id="38" name="Straight Connector 33">
            <a:extLst>
              <a:ext uri="{FF2B5EF4-FFF2-40B4-BE49-F238E27FC236}">
                <a16:creationId xmlns:a16="http://schemas.microsoft.com/office/drawing/2014/main" id="{D598FBE3-48D2-40A2-B7E6-F485834C821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72540" y="4450080"/>
            <a:ext cx="1234440"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7" name="Obraz 6">
            <a:extLst>
              <a:ext uri="{FF2B5EF4-FFF2-40B4-BE49-F238E27FC236}">
                <a16:creationId xmlns:a16="http://schemas.microsoft.com/office/drawing/2014/main" id="{A6D6212C-0783-4ACD-9881-385A15DBE5B3}"/>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10030328" y="4700588"/>
            <a:ext cx="1734867" cy="1734867"/>
          </a:xfrm>
          <a:custGeom>
            <a:avLst/>
            <a:gdLst>
              <a:gd name="connsiteX0" fmla="*/ 1722118 w 3444236"/>
              <a:gd name="connsiteY0" fmla="*/ 0 h 3444236"/>
              <a:gd name="connsiteX1" fmla="*/ 3444236 w 3444236"/>
              <a:gd name="connsiteY1" fmla="*/ 1722118 h 3444236"/>
              <a:gd name="connsiteX2" fmla="*/ 1722118 w 3444236"/>
              <a:gd name="connsiteY2" fmla="*/ 3444236 h 3444236"/>
              <a:gd name="connsiteX3" fmla="*/ 0 w 3444236"/>
              <a:gd name="connsiteY3" fmla="*/ 1722118 h 3444236"/>
              <a:gd name="connsiteX4" fmla="*/ 1722118 w 3444236"/>
              <a:gd name="connsiteY4" fmla="*/ 0 h 34442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4236" h="3444236">
                <a:moveTo>
                  <a:pt x="1722118" y="0"/>
                </a:moveTo>
                <a:cubicBezTo>
                  <a:pt x="2673218" y="0"/>
                  <a:pt x="3444236" y="771018"/>
                  <a:pt x="3444236" y="1722118"/>
                </a:cubicBezTo>
                <a:cubicBezTo>
                  <a:pt x="3444236" y="2673218"/>
                  <a:pt x="2673218" y="3444236"/>
                  <a:pt x="1722118" y="3444236"/>
                </a:cubicBezTo>
                <a:cubicBezTo>
                  <a:pt x="771018" y="3444236"/>
                  <a:pt x="0" y="2673218"/>
                  <a:pt x="0" y="1722118"/>
                </a:cubicBezTo>
                <a:cubicBezTo>
                  <a:pt x="0" y="771018"/>
                  <a:pt x="771018" y="0"/>
                  <a:pt x="1722118" y="0"/>
                </a:cubicBezTo>
                <a:close/>
              </a:path>
            </a:pathLst>
          </a:custGeom>
        </p:spPr>
      </p:pic>
    </p:spTree>
    <p:extLst>
      <p:ext uri="{BB962C8B-B14F-4D97-AF65-F5344CB8AC3E}">
        <p14:creationId xmlns:p14="http://schemas.microsoft.com/office/powerpoint/2010/main" val="36877396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29">
            <a:extLst>
              <a:ext uri="{FF2B5EF4-FFF2-40B4-BE49-F238E27FC236}">
                <a16:creationId xmlns:a16="http://schemas.microsoft.com/office/drawing/2014/main" id="{79CC44B5-53F9-4F03-9EEB-4C3C821A6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1">
            <a:extLst>
              <a:ext uri="{FF2B5EF4-FFF2-40B4-BE49-F238E27FC236}">
                <a16:creationId xmlns:a16="http://schemas.microsoft.com/office/drawing/2014/main" id="{1A3688C8-DFCE-4CCD-BCF0-5FB239E50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30410"/>
            <a:ext cx="7005134" cy="4827590"/>
          </a:xfrm>
          <a:custGeom>
            <a:avLst/>
            <a:gdLst>
              <a:gd name="connsiteX0" fmla="*/ 1974535 w 7005134"/>
              <a:gd name="connsiteY0" fmla="*/ 0 h 4827590"/>
              <a:gd name="connsiteX1" fmla="*/ 7003848 w 7005134"/>
              <a:gd name="connsiteY1" fmla="*/ 4776721 h 4827590"/>
              <a:gd name="connsiteX2" fmla="*/ 7005134 w 7005134"/>
              <a:gd name="connsiteY2" fmla="*/ 4827590 h 4827590"/>
              <a:gd name="connsiteX3" fmla="*/ 0 w 7005134"/>
              <a:gd name="connsiteY3" fmla="*/ 4827590 h 4827590"/>
              <a:gd name="connsiteX4" fmla="*/ 0 w 7005134"/>
              <a:gd name="connsiteY4" fmla="*/ 402231 h 4827590"/>
              <a:gd name="connsiteX5" fmla="*/ 14349 w 7005134"/>
              <a:gd name="connsiteY5" fmla="*/ 395744 h 4827590"/>
              <a:gd name="connsiteX6" fmla="*/ 1974535 w 7005134"/>
              <a:gd name="connsiteY6" fmla="*/ 0 h 4827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05134" h="4827590">
                <a:moveTo>
                  <a:pt x="1974535" y="0"/>
                </a:moveTo>
                <a:cubicBezTo>
                  <a:pt x="4668853" y="0"/>
                  <a:pt x="6868971" y="2115921"/>
                  <a:pt x="7003848" y="4776721"/>
                </a:cubicBezTo>
                <a:lnTo>
                  <a:pt x="7005134" y="4827590"/>
                </a:lnTo>
                <a:lnTo>
                  <a:pt x="0" y="4827590"/>
                </a:lnTo>
                <a:lnTo>
                  <a:pt x="0" y="402231"/>
                </a:lnTo>
                <a:lnTo>
                  <a:pt x="14349" y="395744"/>
                </a:lnTo>
                <a:cubicBezTo>
                  <a:pt x="616832" y="140915"/>
                  <a:pt x="1279227" y="0"/>
                  <a:pt x="1974535" y="0"/>
                </a:cubicBezTo>
                <a:close/>
              </a:path>
            </a:pathLst>
          </a:cu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E9EA0DD-7987-4C83-B7DD-EDE9CF7F2DF3}"/>
              </a:ext>
            </a:extLst>
          </p:cNvPr>
          <p:cNvSpPr>
            <a:spLocks noGrp="1"/>
          </p:cNvSpPr>
          <p:nvPr>
            <p:ph type="ctrTitle"/>
          </p:nvPr>
        </p:nvSpPr>
        <p:spPr>
          <a:xfrm>
            <a:off x="1158239" y="718456"/>
            <a:ext cx="10606955" cy="3309059"/>
          </a:xfrm>
        </p:spPr>
        <p:txBody>
          <a:bodyPr>
            <a:normAutofit fontScale="90000"/>
          </a:bodyPr>
          <a:lstStyle/>
          <a:p>
            <a:pPr algn="l"/>
            <a:r>
              <a:rPr lang="pl-PL" sz="1600" i="1" u="sng" dirty="0"/>
              <a:t>Dotychczasowe brzmienie:</a:t>
            </a:r>
            <a:br>
              <a:rPr lang="pl-PL" sz="1600" i="1" u="sng" dirty="0"/>
            </a:br>
            <a:r>
              <a:rPr lang="pl-PL" sz="1600" dirty="0"/>
              <a:t>Art. 25. </a:t>
            </a:r>
            <a:br>
              <a:rPr lang="pl-PL" sz="1600" dirty="0"/>
            </a:br>
            <a:r>
              <a:rPr lang="pl-PL" sz="1600" dirty="0"/>
              <a:t>1. Pracownikowi powołanemu do pełnienia z wyboru funkcji związkowej poza zakładem pracy, jeżeli z wyboru wynika obowiązek wykonywania tej funkcji w charakterze pracownika, przysługuje – na wniosek organizacji związkowej – prawo do urlopu bezpłatnego. </a:t>
            </a:r>
            <a:br>
              <a:rPr lang="pl-PL" sz="1600" dirty="0"/>
            </a:br>
            <a:r>
              <a:rPr lang="pl-PL" sz="1600" dirty="0"/>
              <a:t>1(1). Pracownikowi, który po urlopie bezpłatnym stawi się do pracy w terminie przewidzianym w art. 74 Kodeksu pracy, okres urlopu bezpłatnego wlicza się do okresu pracy, od którego zależą uprawnienia pracownicze. </a:t>
            </a:r>
            <a:br>
              <a:rPr lang="pl-PL" sz="1600" dirty="0"/>
            </a:br>
            <a:r>
              <a:rPr lang="pl-PL" sz="1600" dirty="0"/>
              <a:t>1(2). Rada Ministrów określi, w drodze rozporządzenia, tryb udzielania urlopu bezpłatnego oraz zakres uprawnień przysługujących pracownikowi korzystającemu z tego urlopu. </a:t>
            </a:r>
            <a:br>
              <a:rPr lang="pl-PL" sz="1600" dirty="0"/>
            </a:br>
            <a:r>
              <a:rPr lang="pl-PL" sz="1600" dirty="0"/>
              <a:t>2. Pracownik ma prawo do zwolnienia od pracy zawodowej z zachowaniem prawa do wynagrodzenia na czas niezbędny do wykonania doraźnej czynności wynikającej z jego funkcji związkowej poza zakładem pracy, jeżeli czynność ta nie może być wykonana w czasie wolnym od pracy.</a:t>
            </a:r>
            <a:br>
              <a:rPr lang="pl-PL" sz="1600" dirty="0"/>
            </a:br>
            <a:br>
              <a:rPr lang="pl-PL" sz="1600" dirty="0"/>
            </a:br>
            <a:r>
              <a:rPr lang="pl-PL" sz="1600" i="1" u="sng" dirty="0"/>
              <a:t>Nowe brzmienie: </a:t>
            </a:r>
            <a:br>
              <a:rPr lang="pl-PL" sz="1600" dirty="0"/>
            </a:br>
            <a:r>
              <a:rPr lang="pl-PL" sz="1600" b="1" dirty="0"/>
              <a:t>Art. 25.</a:t>
            </a:r>
            <a:br>
              <a:rPr lang="pl-PL" sz="1600" b="1" dirty="0"/>
            </a:br>
            <a:r>
              <a:rPr lang="pl-PL" sz="1600" b="1" dirty="0"/>
              <a:t>1. Pracownikowi powołanemu do pełnienia z wyboru funkcji związkowej poza zakładem pracy, jeżeli z wyboru wynika obowiązek wykonywania tej funkcji w charakterze pracownika, przysługuje – na wniosek organizacji związkowej – prawo do urlopu bezpłatnego. </a:t>
            </a:r>
            <a:br>
              <a:rPr lang="pl-PL" sz="1600" b="1" dirty="0"/>
            </a:br>
            <a:r>
              <a:rPr lang="pl-PL" sz="1600" b="1" dirty="0"/>
              <a:t>2. Pracownik, w okresie urlopu bezpłatnego, o którym mowa w ust. 1, zachowuje prawo do umundurowania oraz do korzystania z lokalu</a:t>
            </a:r>
            <a:br>
              <a:rPr lang="pl-PL" sz="1600" dirty="0"/>
            </a:br>
            <a:endParaRPr lang="pl-PL" sz="1400" b="1" dirty="0"/>
          </a:p>
        </p:txBody>
      </p:sp>
      <p:sp>
        <p:nvSpPr>
          <p:cNvPr id="3" name="Podtytuł 2">
            <a:extLst>
              <a:ext uri="{FF2B5EF4-FFF2-40B4-BE49-F238E27FC236}">
                <a16:creationId xmlns:a16="http://schemas.microsoft.com/office/drawing/2014/main" id="{FD7FC6DA-AAB2-485C-AFF2-74D8FDBEA89F}"/>
              </a:ext>
            </a:extLst>
          </p:cNvPr>
          <p:cNvSpPr>
            <a:spLocks noGrp="1"/>
          </p:cNvSpPr>
          <p:nvPr>
            <p:ph type="subTitle" idx="1"/>
          </p:nvPr>
        </p:nvSpPr>
        <p:spPr>
          <a:xfrm>
            <a:off x="1884784" y="5327780"/>
            <a:ext cx="5613296" cy="1028569"/>
          </a:xfrm>
        </p:spPr>
        <p:txBody>
          <a:bodyPr>
            <a:normAutofit/>
          </a:bodyPr>
          <a:lstStyle/>
          <a:p>
            <a:pPr algn="l"/>
            <a:r>
              <a:rPr lang="pl-PL" b="1" dirty="0"/>
              <a:t>FORUM ZWIĄZKÓW ZAWODOWYCH </a:t>
            </a:r>
          </a:p>
        </p:txBody>
      </p:sp>
      <p:cxnSp>
        <p:nvCxnSpPr>
          <p:cNvPr id="38" name="Straight Connector 33">
            <a:extLst>
              <a:ext uri="{FF2B5EF4-FFF2-40B4-BE49-F238E27FC236}">
                <a16:creationId xmlns:a16="http://schemas.microsoft.com/office/drawing/2014/main" id="{D598FBE3-48D2-40A2-B7E6-F485834C821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72540" y="4450080"/>
            <a:ext cx="1234440"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7" name="Obraz 6">
            <a:extLst>
              <a:ext uri="{FF2B5EF4-FFF2-40B4-BE49-F238E27FC236}">
                <a16:creationId xmlns:a16="http://schemas.microsoft.com/office/drawing/2014/main" id="{A6D6212C-0783-4ACD-9881-385A15DBE5B3}"/>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10030328" y="4700588"/>
            <a:ext cx="1734867" cy="1734867"/>
          </a:xfrm>
          <a:custGeom>
            <a:avLst/>
            <a:gdLst>
              <a:gd name="connsiteX0" fmla="*/ 1722118 w 3444236"/>
              <a:gd name="connsiteY0" fmla="*/ 0 h 3444236"/>
              <a:gd name="connsiteX1" fmla="*/ 3444236 w 3444236"/>
              <a:gd name="connsiteY1" fmla="*/ 1722118 h 3444236"/>
              <a:gd name="connsiteX2" fmla="*/ 1722118 w 3444236"/>
              <a:gd name="connsiteY2" fmla="*/ 3444236 h 3444236"/>
              <a:gd name="connsiteX3" fmla="*/ 0 w 3444236"/>
              <a:gd name="connsiteY3" fmla="*/ 1722118 h 3444236"/>
              <a:gd name="connsiteX4" fmla="*/ 1722118 w 3444236"/>
              <a:gd name="connsiteY4" fmla="*/ 0 h 34442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4236" h="3444236">
                <a:moveTo>
                  <a:pt x="1722118" y="0"/>
                </a:moveTo>
                <a:cubicBezTo>
                  <a:pt x="2673218" y="0"/>
                  <a:pt x="3444236" y="771018"/>
                  <a:pt x="3444236" y="1722118"/>
                </a:cubicBezTo>
                <a:cubicBezTo>
                  <a:pt x="3444236" y="2673218"/>
                  <a:pt x="2673218" y="3444236"/>
                  <a:pt x="1722118" y="3444236"/>
                </a:cubicBezTo>
                <a:cubicBezTo>
                  <a:pt x="771018" y="3444236"/>
                  <a:pt x="0" y="2673218"/>
                  <a:pt x="0" y="1722118"/>
                </a:cubicBezTo>
                <a:cubicBezTo>
                  <a:pt x="0" y="771018"/>
                  <a:pt x="771018" y="0"/>
                  <a:pt x="1722118" y="0"/>
                </a:cubicBezTo>
                <a:close/>
              </a:path>
            </a:pathLst>
          </a:custGeom>
        </p:spPr>
      </p:pic>
    </p:spTree>
    <p:extLst>
      <p:ext uri="{BB962C8B-B14F-4D97-AF65-F5344CB8AC3E}">
        <p14:creationId xmlns:p14="http://schemas.microsoft.com/office/powerpoint/2010/main" val="33458717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29">
            <a:extLst>
              <a:ext uri="{FF2B5EF4-FFF2-40B4-BE49-F238E27FC236}">
                <a16:creationId xmlns:a16="http://schemas.microsoft.com/office/drawing/2014/main" id="{79CC44B5-53F9-4F03-9EEB-4C3C821A6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1">
            <a:extLst>
              <a:ext uri="{FF2B5EF4-FFF2-40B4-BE49-F238E27FC236}">
                <a16:creationId xmlns:a16="http://schemas.microsoft.com/office/drawing/2014/main" id="{1A3688C8-DFCE-4CCD-BCF0-5FB239E50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30410"/>
            <a:ext cx="7005134" cy="4827590"/>
          </a:xfrm>
          <a:custGeom>
            <a:avLst/>
            <a:gdLst>
              <a:gd name="connsiteX0" fmla="*/ 1974535 w 7005134"/>
              <a:gd name="connsiteY0" fmla="*/ 0 h 4827590"/>
              <a:gd name="connsiteX1" fmla="*/ 7003848 w 7005134"/>
              <a:gd name="connsiteY1" fmla="*/ 4776721 h 4827590"/>
              <a:gd name="connsiteX2" fmla="*/ 7005134 w 7005134"/>
              <a:gd name="connsiteY2" fmla="*/ 4827590 h 4827590"/>
              <a:gd name="connsiteX3" fmla="*/ 0 w 7005134"/>
              <a:gd name="connsiteY3" fmla="*/ 4827590 h 4827590"/>
              <a:gd name="connsiteX4" fmla="*/ 0 w 7005134"/>
              <a:gd name="connsiteY4" fmla="*/ 402231 h 4827590"/>
              <a:gd name="connsiteX5" fmla="*/ 14349 w 7005134"/>
              <a:gd name="connsiteY5" fmla="*/ 395744 h 4827590"/>
              <a:gd name="connsiteX6" fmla="*/ 1974535 w 7005134"/>
              <a:gd name="connsiteY6" fmla="*/ 0 h 4827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05134" h="4827590">
                <a:moveTo>
                  <a:pt x="1974535" y="0"/>
                </a:moveTo>
                <a:cubicBezTo>
                  <a:pt x="4668853" y="0"/>
                  <a:pt x="6868971" y="2115921"/>
                  <a:pt x="7003848" y="4776721"/>
                </a:cubicBezTo>
                <a:lnTo>
                  <a:pt x="7005134" y="4827590"/>
                </a:lnTo>
                <a:lnTo>
                  <a:pt x="0" y="4827590"/>
                </a:lnTo>
                <a:lnTo>
                  <a:pt x="0" y="402231"/>
                </a:lnTo>
                <a:lnTo>
                  <a:pt x="14349" y="395744"/>
                </a:lnTo>
                <a:cubicBezTo>
                  <a:pt x="616832" y="140915"/>
                  <a:pt x="1279227" y="0"/>
                  <a:pt x="1974535" y="0"/>
                </a:cubicBezTo>
                <a:close/>
              </a:path>
            </a:pathLst>
          </a:cu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E9EA0DD-7987-4C83-B7DD-EDE9CF7F2DF3}"/>
              </a:ext>
            </a:extLst>
          </p:cNvPr>
          <p:cNvSpPr>
            <a:spLocks noGrp="1"/>
          </p:cNvSpPr>
          <p:nvPr>
            <p:ph type="ctrTitle"/>
          </p:nvPr>
        </p:nvSpPr>
        <p:spPr>
          <a:xfrm>
            <a:off x="1158239" y="718456"/>
            <a:ext cx="10606955" cy="3731623"/>
          </a:xfrm>
        </p:spPr>
        <p:txBody>
          <a:bodyPr>
            <a:normAutofit fontScale="90000"/>
          </a:bodyPr>
          <a:lstStyle/>
          <a:p>
            <a:pPr algn="l"/>
            <a:r>
              <a:rPr lang="pl-PL" sz="1600" b="1" dirty="0"/>
              <a:t>mieszkalnego lub innego pomieszczenia mieszkalnego, zajmowanego przed urlopem bezpłatnym, jeżeli pracodawca jest uprawniony do określania warunków zajmowania przez pracowników takiego lokalu lub pomieszczenia. </a:t>
            </a:r>
            <a:br>
              <a:rPr lang="pl-PL" sz="1600" b="1" dirty="0"/>
            </a:br>
            <a:r>
              <a:rPr lang="pl-PL" sz="1600" b="1" dirty="0"/>
              <a:t>3. Pracownikowi, który po upływie urlopu bezpłatnego lub wygaśnięciu mandatu do pełnienia z wyboru funkcji związkowej, stawi się do pracy w terminie przewidzianym w art. 74 ustawy z dnia 26 czerwca 1974 r. – Kodeks pracy, okres urlopu bezpłatnego wlicza się do okresu pracy, od którego zależą uprawnienia pracownicze. </a:t>
            </a:r>
            <a:br>
              <a:rPr lang="pl-PL" sz="1600" b="1" dirty="0"/>
            </a:br>
            <a:r>
              <a:rPr lang="pl-PL" sz="1600" b="1" dirty="0"/>
              <a:t>4. Rada Ministrów określi, w drodze rozporządzenia, tryb udzielania urlopu bezpłatnego, o którym mowa w ust. 1, oraz sposób postępowania w przypadku wygaśnięcia mandatu do pełnienia z wyboru funkcji związkowej przez pracownika korzystającego z urlopu bezpłatnego, mając na względzie niwelowanie ujemnych następstw wynikających z pełnienia funkcji związkowej przez pracownika, a także zabezpieczenie potrzeb pracodawcy.</a:t>
            </a:r>
            <a:br>
              <a:rPr lang="pl-PL" sz="1600" b="1" dirty="0"/>
            </a:br>
            <a:r>
              <a:rPr lang="pl-PL" sz="1600" b="1" dirty="0"/>
              <a:t> </a:t>
            </a:r>
            <a:r>
              <a:rPr lang="pl-PL" sz="1600" b="1" dirty="0">
                <a:solidFill>
                  <a:srgbClr val="FF0000"/>
                </a:solidFill>
              </a:rPr>
              <a:t>5.</a:t>
            </a:r>
            <a:r>
              <a:rPr lang="pl-PL" sz="1600" b="1" dirty="0"/>
              <a:t> </a:t>
            </a:r>
            <a:r>
              <a:rPr lang="pl-PL" sz="1600" b="1" dirty="0">
                <a:solidFill>
                  <a:srgbClr val="FF0000"/>
                </a:solidFill>
              </a:rPr>
              <a:t>Pracownik ma prawo do zwolnienia od pracy zawodowej z zachowaniem prawa do wynagrodzenia na czas niezbędny do wykonania doraźnej czynności wynikającej z jego funkcji związkowej poza zakładem pracy, jeżeli czynność ta nie może być wykonana w czasie wolnym od pracy.</a:t>
            </a:r>
            <a:br>
              <a:rPr lang="pl-PL" sz="1600" b="1" dirty="0">
                <a:solidFill>
                  <a:srgbClr val="FF0000"/>
                </a:solidFill>
              </a:rPr>
            </a:br>
            <a:r>
              <a:rPr lang="pl-PL" sz="1600" b="1" dirty="0">
                <a:solidFill>
                  <a:srgbClr val="FF0000"/>
                </a:solidFill>
              </a:rPr>
              <a:t>6. Inna niż pracownik osoba wykonująca pracę zarobkową ma prawo do zwolnienia od pracy zawodowej na czas niezbędny do wykonania doraźnej czynności wynikającej z jej funkcji związkowej poza zakładem pracy, jeżeli czynność ta nie może być wykonana w czasie wolnym od pracy. Osoba ta zachowuje prawo do wynagrodzenia, chyba że przepisy szczególne stanowią inaczej. </a:t>
            </a:r>
            <a:br>
              <a:rPr lang="pl-PL" sz="1600" b="1" dirty="0">
                <a:solidFill>
                  <a:srgbClr val="FF0000"/>
                </a:solidFill>
              </a:rPr>
            </a:br>
            <a:r>
              <a:rPr lang="pl-PL" sz="1600" b="1" dirty="0"/>
              <a:t>7. Umowa zawarta między pracodawcą a inną niż pracownik osobą wykonującą pracę zarobkową, w której określono termin wykonania pracy, nie ulega przedłużeniu o czas zwolnienia od pracy, o którym mowa w ust. 6. 8. W układzie zbiorowym pracy można określić limity czasu zwolnień od pracy zawodowej na czas niezbędny do wykonania doraźnej czynności wynikającej z funkcji związkowej osób wykonujących pracę zarobkową</a:t>
            </a:r>
            <a:br>
              <a:rPr lang="pl-PL" sz="1600" dirty="0"/>
            </a:br>
            <a:endParaRPr lang="pl-PL" sz="1400" b="1" dirty="0"/>
          </a:p>
        </p:txBody>
      </p:sp>
      <p:sp>
        <p:nvSpPr>
          <p:cNvPr id="3" name="Podtytuł 2">
            <a:extLst>
              <a:ext uri="{FF2B5EF4-FFF2-40B4-BE49-F238E27FC236}">
                <a16:creationId xmlns:a16="http://schemas.microsoft.com/office/drawing/2014/main" id="{FD7FC6DA-AAB2-485C-AFF2-74D8FDBEA89F}"/>
              </a:ext>
            </a:extLst>
          </p:cNvPr>
          <p:cNvSpPr>
            <a:spLocks noGrp="1"/>
          </p:cNvSpPr>
          <p:nvPr>
            <p:ph type="subTitle" idx="1"/>
          </p:nvPr>
        </p:nvSpPr>
        <p:spPr>
          <a:xfrm>
            <a:off x="1884784" y="5327780"/>
            <a:ext cx="5613296" cy="1028569"/>
          </a:xfrm>
        </p:spPr>
        <p:txBody>
          <a:bodyPr>
            <a:normAutofit/>
          </a:bodyPr>
          <a:lstStyle/>
          <a:p>
            <a:pPr algn="l"/>
            <a:r>
              <a:rPr lang="pl-PL" b="1" dirty="0"/>
              <a:t>FORUM ZWIĄZKÓW ZAWODOWYCH </a:t>
            </a:r>
          </a:p>
        </p:txBody>
      </p:sp>
      <p:cxnSp>
        <p:nvCxnSpPr>
          <p:cNvPr id="38" name="Straight Connector 33">
            <a:extLst>
              <a:ext uri="{FF2B5EF4-FFF2-40B4-BE49-F238E27FC236}">
                <a16:creationId xmlns:a16="http://schemas.microsoft.com/office/drawing/2014/main" id="{D598FBE3-48D2-40A2-B7E6-F485834C821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72540" y="4450080"/>
            <a:ext cx="1234440"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7" name="Obraz 6">
            <a:extLst>
              <a:ext uri="{FF2B5EF4-FFF2-40B4-BE49-F238E27FC236}">
                <a16:creationId xmlns:a16="http://schemas.microsoft.com/office/drawing/2014/main" id="{A6D6212C-0783-4ACD-9881-385A15DBE5B3}"/>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10030328" y="4700588"/>
            <a:ext cx="1734867" cy="1734867"/>
          </a:xfrm>
          <a:custGeom>
            <a:avLst/>
            <a:gdLst>
              <a:gd name="connsiteX0" fmla="*/ 1722118 w 3444236"/>
              <a:gd name="connsiteY0" fmla="*/ 0 h 3444236"/>
              <a:gd name="connsiteX1" fmla="*/ 3444236 w 3444236"/>
              <a:gd name="connsiteY1" fmla="*/ 1722118 h 3444236"/>
              <a:gd name="connsiteX2" fmla="*/ 1722118 w 3444236"/>
              <a:gd name="connsiteY2" fmla="*/ 3444236 h 3444236"/>
              <a:gd name="connsiteX3" fmla="*/ 0 w 3444236"/>
              <a:gd name="connsiteY3" fmla="*/ 1722118 h 3444236"/>
              <a:gd name="connsiteX4" fmla="*/ 1722118 w 3444236"/>
              <a:gd name="connsiteY4" fmla="*/ 0 h 34442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4236" h="3444236">
                <a:moveTo>
                  <a:pt x="1722118" y="0"/>
                </a:moveTo>
                <a:cubicBezTo>
                  <a:pt x="2673218" y="0"/>
                  <a:pt x="3444236" y="771018"/>
                  <a:pt x="3444236" y="1722118"/>
                </a:cubicBezTo>
                <a:cubicBezTo>
                  <a:pt x="3444236" y="2673218"/>
                  <a:pt x="2673218" y="3444236"/>
                  <a:pt x="1722118" y="3444236"/>
                </a:cubicBezTo>
                <a:cubicBezTo>
                  <a:pt x="771018" y="3444236"/>
                  <a:pt x="0" y="2673218"/>
                  <a:pt x="0" y="1722118"/>
                </a:cubicBezTo>
                <a:cubicBezTo>
                  <a:pt x="0" y="771018"/>
                  <a:pt x="771018" y="0"/>
                  <a:pt x="1722118" y="0"/>
                </a:cubicBezTo>
                <a:close/>
              </a:path>
            </a:pathLst>
          </a:custGeom>
        </p:spPr>
      </p:pic>
    </p:spTree>
    <p:extLst>
      <p:ext uri="{BB962C8B-B14F-4D97-AF65-F5344CB8AC3E}">
        <p14:creationId xmlns:p14="http://schemas.microsoft.com/office/powerpoint/2010/main" val="18939564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29">
            <a:extLst>
              <a:ext uri="{FF2B5EF4-FFF2-40B4-BE49-F238E27FC236}">
                <a16:creationId xmlns:a16="http://schemas.microsoft.com/office/drawing/2014/main" id="{79CC44B5-53F9-4F03-9EEB-4C3C821A6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1">
            <a:extLst>
              <a:ext uri="{FF2B5EF4-FFF2-40B4-BE49-F238E27FC236}">
                <a16:creationId xmlns:a16="http://schemas.microsoft.com/office/drawing/2014/main" id="{1A3688C8-DFCE-4CCD-BCF0-5FB239E50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30410"/>
            <a:ext cx="7005134" cy="4827590"/>
          </a:xfrm>
          <a:custGeom>
            <a:avLst/>
            <a:gdLst>
              <a:gd name="connsiteX0" fmla="*/ 1974535 w 7005134"/>
              <a:gd name="connsiteY0" fmla="*/ 0 h 4827590"/>
              <a:gd name="connsiteX1" fmla="*/ 7003848 w 7005134"/>
              <a:gd name="connsiteY1" fmla="*/ 4776721 h 4827590"/>
              <a:gd name="connsiteX2" fmla="*/ 7005134 w 7005134"/>
              <a:gd name="connsiteY2" fmla="*/ 4827590 h 4827590"/>
              <a:gd name="connsiteX3" fmla="*/ 0 w 7005134"/>
              <a:gd name="connsiteY3" fmla="*/ 4827590 h 4827590"/>
              <a:gd name="connsiteX4" fmla="*/ 0 w 7005134"/>
              <a:gd name="connsiteY4" fmla="*/ 402231 h 4827590"/>
              <a:gd name="connsiteX5" fmla="*/ 14349 w 7005134"/>
              <a:gd name="connsiteY5" fmla="*/ 395744 h 4827590"/>
              <a:gd name="connsiteX6" fmla="*/ 1974535 w 7005134"/>
              <a:gd name="connsiteY6" fmla="*/ 0 h 4827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05134" h="4827590">
                <a:moveTo>
                  <a:pt x="1974535" y="0"/>
                </a:moveTo>
                <a:cubicBezTo>
                  <a:pt x="4668853" y="0"/>
                  <a:pt x="6868971" y="2115921"/>
                  <a:pt x="7003848" y="4776721"/>
                </a:cubicBezTo>
                <a:lnTo>
                  <a:pt x="7005134" y="4827590"/>
                </a:lnTo>
                <a:lnTo>
                  <a:pt x="0" y="4827590"/>
                </a:lnTo>
                <a:lnTo>
                  <a:pt x="0" y="402231"/>
                </a:lnTo>
                <a:lnTo>
                  <a:pt x="14349" y="395744"/>
                </a:lnTo>
                <a:cubicBezTo>
                  <a:pt x="616832" y="140915"/>
                  <a:pt x="1279227" y="0"/>
                  <a:pt x="1974535" y="0"/>
                </a:cubicBezTo>
                <a:close/>
              </a:path>
            </a:pathLst>
          </a:cu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E9EA0DD-7987-4C83-B7DD-EDE9CF7F2DF3}"/>
              </a:ext>
            </a:extLst>
          </p:cNvPr>
          <p:cNvSpPr>
            <a:spLocks noGrp="1"/>
          </p:cNvSpPr>
          <p:nvPr>
            <p:ph type="ctrTitle"/>
          </p:nvPr>
        </p:nvSpPr>
        <p:spPr>
          <a:xfrm>
            <a:off x="1158239" y="422546"/>
            <a:ext cx="10606955" cy="3604970"/>
          </a:xfrm>
        </p:spPr>
        <p:txBody>
          <a:bodyPr>
            <a:normAutofit fontScale="90000"/>
          </a:bodyPr>
          <a:lstStyle/>
          <a:p>
            <a:pPr algn="l"/>
            <a:r>
              <a:rPr lang="pl-PL" sz="1600" i="1" u="sng" dirty="0"/>
              <a:t>Dotychczasowe brzmienie:</a:t>
            </a:r>
            <a:br>
              <a:rPr lang="pl-PL" sz="1600" i="1" u="sng" dirty="0"/>
            </a:br>
            <a:r>
              <a:rPr lang="pl-PL" sz="1600" dirty="0"/>
              <a:t>Art. 25(1). </a:t>
            </a:r>
            <a:br>
              <a:rPr lang="pl-PL" sz="1600" dirty="0"/>
            </a:br>
            <a:r>
              <a:rPr lang="pl-PL" sz="1600" dirty="0"/>
              <a:t>1. Uprawnienia zakładowej organizacji związkowej przysługują organizacji zrzeszającej co najmniej 10 członków będących: </a:t>
            </a:r>
            <a:br>
              <a:rPr lang="pl-PL" sz="1600" dirty="0"/>
            </a:br>
            <a:r>
              <a:rPr lang="pl-PL" sz="1600" dirty="0"/>
              <a:t>    1) pracownikami lub osobami wykonującymi pracę na podstawie umowy o pracę nakładczą u pracodawcy objętego działaniem tej organizacji albo </a:t>
            </a:r>
            <a:br>
              <a:rPr lang="pl-PL" sz="1600" dirty="0"/>
            </a:br>
            <a:r>
              <a:rPr lang="pl-PL" sz="1600" dirty="0"/>
              <a:t>    2) funkcjonariuszami, o których mowa w art. 2 ust. 6, pełniącymi służbę w jednostce objętej działaniem tej organizacji. </a:t>
            </a:r>
            <a:br>
              <a:rPr lang="pl-PL" sz="1600" dirty="0"/>
            </a:br>
            <a:r>
              <a:rPr lang="pl-PL" sz="1600" dirty="0"/>
              <a:t>2. Organizacja, o której mowa w ust. 1, przedstawia co kwartał – według stanu na ostatni dzień kwartału – w terminie do 10. dnia miesiąca następującego po tym kwartale, pracodawcy albo dowódcy jednostki, o której mowa w ust. 1 pkt 2, informację o łącznej liczbie członków tej organizacji, w tym o liczbie członków, o których mowa w ust. 1.</a:t>
            </a:r>
            <a:br>
              <a:rPr lang="pl-PL" sz="1600" dirty="0"/>
            </a:br>
            <a:br>
              <a:rPr lang="pl-PL" sz="1600" dirty="0"/>
            </a:br>
            <a:r>
              <a:rPr lang="pl-PL" sz="1600" i="1" u="sng" dirty="0"/>
              <a:t>Nowe brzmienie:</a:t>
            </a:r>
            <a:br>
              <a:rPr lang="pl-PL" sz="1600" i="1" u="sng" dirty="0"/>
            </a:br>
            <a:r>
              <a:rPr lang="pl-PL" sz="1600" b="1" dirty="0"/>
              <a:t>Art. 25(1). </a:t>
            </a:r>
            <a:br>
              <a:rPr lang="pl-PL" sz="1600" b="1" dirty="0"/>
            </a:br>
            <a:r>
              <a:rPr lang="pl-PL" sz="1600" b="1" dirty="0"/>
              <a:t>1. Uprawnienia zakładowej organizacji związkowej przysługują organizacji zrzeszającej co najmniej 10 członków będących: </a:t>
            </a:r>
            <a:br>
              <a:rPr lang="pl-PL" sz="1600" b="1" dirty="0"/>
            </a:br>
            <a:r>
              <a:rPr lang="pl-PL" sz="1600" b="1" dirty="0"/>
              <a:t>    1) pracownikami u pracodawcy objętego działaniem tej organizacji lub </a:t>
            </a:r>
            <a:br>
              <a:rPr lang="pl-PL" sz="1600" b="1" dirty="0"/>
            </a:br>
            <a:r>
              <a:rPr lang="pl-PL" sz="1600" b="1" dirty="0"/>
              <a:t>    2) innymi niż pracownicy osobami wykonującymi pracę zarobkową, które świadczą pracę przez co najmniej 6 miesięcy na rzecz pracodawcy objętego działaniem tej organizacji. </a:t>
            </a:r>
            <a:br>
              <a:rPr lang="pl-PL" sz="1600" b="1" dirty="0"/>
            </a:br>
            <a:r>
              <a:rPr lang="pl-PL" sz="1600" b="1" dirty="0"/>
              <a:t>2. Organizacja, o której mowa w ust. 1, przedstawia pracodawcy, co 6 miesięcy – według stanu na dzień 30 czerwca i 31 grudnia – w terminie do 10. dnia miesiąca następującego po tym okresie, informację o liczbie członków, o których mowa w ust. 1, z zastrzeżeniem ust. 3.</a:t>
            </a:r>
            <a:endParaRPr lang="pl-PL" sz="1400" b="1" dirty="0"/>
          </a:p>
        </p:txBody>
      </p:sp>
      <p:sp>
        <p:nvSpPr>
          <p:cNvPr id="3" name="Podtytuł 2">
            <a:extLst>
              <a:ext uri="{FF2B5EF4-FFF2-40B4-BE49-F238E27FC236}">
                <a16:creationId xmlns:a16="http://schemas.microsoft.com/office/drawing/2014/main" id="{FD7FC6DA-AAB2-485C-AFF2-74D8FDBEA89F}"/>
              </a:ext>
            </a:extLst>
          </p:cNvPr>
          <p:cNvSpPr>
            <a:spLocks noGrp="1"/>
          </p:cNvSpPr>
          <p:nvPr>
            <p:ph type="subTitle" idx="1"/>
          </p:nvPr>
        </p:nvSpPr>
        <p:spPr>
          <a:xfrm>
            <a:off x="1884784" y="5327780"/>
            <a:ext cx="5613296" cy="1028569"/>
          </a:xfrm>
        </p:spPr>
        <p:txBody>
          <a:bodyPr>
            <a:normAutofit/>
          </a:bodyPr>
          <a:lstStyle/>
          <a:p>
            <a:pPr algn="l"/>
            <a:r>
              <a:rPr lang="pl-PL" b="1" dirty="0"/>
              <a:t>FORUM ZWIĄZKÓW ZAWODOWYCH </a:t>
            </a:r>
          </a:p>
        </p:txBody>
      </p:sp>
      <p:cxnSp>
        <p:nvCxnSpPr>
          <p:cNvPr id="38" name="Straight Connector 33">
            <a:extLst>
              <a:ext uri="{FF2B5EF4-FFF2-40B4-BE49-F238E27FC236}">
                <a16:creationId xmlns:a16="http://schemas.microsoft.com/office/drawing/2014/main" id="{D598FBE3-48D2-40A2-B7E6-F485834C821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72540" y="4450080"/>
            <a:ext cx="1234440"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7" name="Obraz 6">
            <a:extLst>
              <a:ext uri="{FF2B5EF4-FFF2-40B4-BE49-F238E27FC236}">
                <a16:creationId xmlns:a16="http://schemas.microsoft.com/office/drawing/2014/main" id="{A6D6212C-0783-4ACD-9881-385A15DBE5B3}"/>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10030328" y="4700588"/>
            <a:ext cx="1734867" cy="1734867"/>
          </a:xfrm>
          <a:custGeom>
            <a:avLst/>
            <a:gdLst>
              <a:gd name="connsiteX0" fmla="*/ 1722118 w 3444236"/>
              <a:gd name="connsiteY0" fmla="*/ 0 h 3444236"/>
              <a:gd name="connsiteX1" fmla="*/ 3444236 w 3444236"/>
              <a:gd name="connsiteY1" fmla="*/ 1722118 h 3444236"/>
              <a:gd name="connsiteX2" fmla="*/ 1722118 w 3444236"/>
              <a:gd name="connsiteY2" fmla="*/ 3444236 h 3444236"/>
              <a:gd name="connsiteX3" fmla="*/ 0 w 3444236"/>
              <a:gd name="connsiteY3" fmla="*/ 1722118 h 3444236"/>
              <a:gd name="connsiteX4" fmla="*/ 1722118 w 3444236"/>
              <a:gd name="connsiteY4" fmla="*/ 0 h 34442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4236" h="3444236">
                <a:moveTo>
                  <a:pt x="1722118" y="0"/>
                </a:moveTo>
                <a:cubicBezTo>
                  <a:pt x="2673218" y="0"/>
                  <a:pt x="3444236" y="771018"/>
                  <a:pt x="3444236" y="1722118"/>
                </a:cubicBezTo>
                <a:cubicBezTo>
                  <a:pt x="3444236" y="2673218"/>
                  <a:pt x="2673218" y="3444236"/>
                  <a:pt x="1722118" y="3444236"/>
                </a:cubicBezTo>
                <a:cubicBezTo>
                  <a:pt x="771018" y="3444236"/>
                  <a:pt x="0" y="2673218"/>
                  <a:pt x="0" y="1722118"/>
                </a:cubicBezTo>
                <a:cubicBezTo>
                  <a:pt x="0" y="771018"/>
                  <a:pt x="771018" y="0"/>
                  <a:pt x="1722118" y="0"/>
                </a:cubicBezTo>
                <a:close/>
              </a:path>
            </a:pathLst>
          </a:custGeom>
        </p:spPr>
      </p:pic>
    </p:spTree>
    <p:extLst>
      <p:ext uri="{BB962C8B-B14F-4D97-AF65-F5344CB8AC3E}">
        <p14:creationId xmlns:p14="http://schemas.microsoft.com/office/powerpoint/2010/main" val="32958690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29">
            <a:extLst>
              <a:ext uri="{FF2B5EF4-FFF2-40B4-BE49-F238E27FC236}">
                <a16:creationId xmlns:a16="http://schemas.microsoft.com/office/drawing/2014/main" id="{79CC44B5-53F9-4F03-9EEB-4C3C821A6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1">
            <a:extLst>
              <a:ext uri="{FF2B5EF4-FFF2-40B4-BE49-F238E27FC236}">
                <a16:creationId xmlns:a16="http://schemas.microsoft.com/office/drawing/2014/main" id="{1A3688C8-DFCE-4CCD-BCF0-5FB239E50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30410"/>
            <a:ext cx="7005134" cy="4827590"/>
          </a:xfrm>
          <a:custGeom>
            <a:avLst/>
            <a:gdLst>
              <a:gd name="connsiteX0" fmla="*/ 1974535 w 7005134"/>
              <a:gd name="connsiteY0" fmla="*/ 0 h 4827590"/>
              <a:gd name="connsiteX1" fmla="*/ 7003848 w 7005134"/>
              <a:gd name="connsiteY1" fmla="*/ 4776721 h 4827590"/>
              <a:gd name="connsiteX2" fmla="*/ 7005134 w 7005134"/>
              <a:gd name="connsiteY2" fmla="*/ 4827590 h 4827590"/>
              <a:gd name="connsiteX3" fmla="*/ 0 w 7005134"/>
              <a:gd name="connsiteY3" fmla="*/ 4827590 h 4827590"/>
              <a:gd name="connsiteX4" fmla="*/ 0 w 7005134"/>
              <a:gd name="connsiteY4" fmla="*/ 402231 h 4827590"/>
              <a:gd name="connsiteX5" fmla="*/ 14349 w 7005134"/>
              <a:gd name="connsiteY5" fmla="*/ 395744 h 4827590"/>
              <a:gd name="connsiteX6" fmla="*/ 1974535 w 7005134"/>
              <a:gd name="connsiteY6" fmla="*/ 0 h 4827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05134" h="4827590">
                <a:moveTo>
                  <a:pt x="1974535" y="0"/>
                </a:moveTo>
                <a:cubicBezTo>
                  <a:pt x="4668853" y="0"/>
                  <a:pt x="6868971" y="2115921"/>
                  <a:pt x="7003848" y="4776721"/>
                </a:cubicBezTo>
                <a:lnTo>
                  <a:pt x="7005134" y="4827590"/>
                </a:lnTo>
                <a:lnTo>
                  <a:pt x="0" y="4827590"/>
                </a:lnTo>
                <a:lnTo>
                  <a:pt x="0" y="402231"/>
                </a:lnTo>
                <a:lnTo>
                  <a:pt x="14349" y="395744"/>
                </a:lnTo>
                <a:cubicBezTo>
                  <a:pt x="616832" y="140915"/>
                  <a:pt x="1279227" y="0"/>
                  <a:pt x="1974535" y="0"/>
                </a:cubicBezTo>
                <a:close/>
              </a:path>
            </a:pathLst>
          </a:cu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E9EA0DD-7987-4C83-B7DD-EDE9CF7F2DF3}"/>
              </a:ext>
            </a:extLst>
          </p:cNvPr>
          <p:cNvSpPr>
            <a:spLocks noGrp="1"/>
          </p:cNvSpPr>
          <p:nvPr>
            <p:ph type="ctrTitle"/>
          </p:nvPr>
        </p:nvSpPr>
        <p:spPr>
          <a:xfrm>
            <a:off x="1158240" y="830515"/>
            <a:ext cx="10606955" cy="3619558"/>
          </a:xfrm>
        </p:spPr>
        <p:txBody>
          <a:bodyPr>
            <a:normAutofit/>
          </a:bodyPr>
          <a:lstStyle/>
          <a:p>
            <a:pPr algn="l"/>
            <a:r>
              <a:rPr lang="pl-PL" sz="1600" b="1" dirty="0"/>
              <a:t>Art. 25 (1) – cd. </a:t>
            </a:r>
            <a:br>
              <a:rPr lang="pl-PL" sz="1600" b="1" dirty="0"/>
            </a:br>
            <a:r>
              <a:rPr lang="pl-PL" sz="1600" b="1" dirty="0"/>
              <a:t>3. Organizacja wskazana w ust. 1, która została utworzona w ciągu 6-miesięcznego okresu sprawozdawczego, przedstawia pracodawcy pierwszą informację o liczbie członków – według stanu na dzień złożenia informacji – w terminie 2 miesięcy od dnia utworzenia organizacji związkowej. Przedstawienie informacji w terminie określonym w zdaniu poprzednim nie wyłącza obowiązku złożenia przez tę organizację informacji w terminie, o którym mowa w ust. 2. </a:t>
            </a:r>
            <a:br>
              <a:rPr lang="pl-PL" sz="1600" b="1" dirty="0"/>
            </a:br>
            <a:r>
              <a:rPr lang="pl-PL" sz="1600" b="1" dirty="0"/>
              <a:t>4. Informacja, o której mowa w ust. 2 lub 3, jest udostępniana przez pracodawcę do wglądu innej działającej u niego organizacji związkowej na pisemny wniosek tej organizacji. </a:t>
            </a:r>
            <a:br>
              <a:rPr lang="pl-PL" sz="1600" b="1" dirty="0"/>
            </a:br>
            <a:r>
              <a:rPr lang="pl-PL" sz="1600" b="1" dirty="0"/>
              <a:t>5. Jeżeli osoba wykonująca pracę zarobkową należy do więcej niż jednej zakładowej organizacji związkowej u danego pracodawcy, przy ustalaniu liczby członków zrzeszonych w organizacji związkowej, o której mowa w ust. 1, osoba ta może być uwzględniona tylko jako członek jednej wskazanej przez siebie zakładowej organizacji związkowej. </a:t>
            </a:r>
            <a:br>
              <a:rPr lang="pl-PL" sz="1600" b="1" dirty="0"/>
            </a:br>
            <a:r>
              <a:rPr lang="pl-PL" sz="1600" b="1" dirty="0"/>
              <a:t>6. Organizacji, która nie wypełniła w terminie obowiązków, o których mowa w ust. 2 lub 3, nie przysługują uprawnienia zakładowej organizacji związkowej do czasu wykonania tych obowiązków. </a:t>
            </a:r>
            <a:br>
              <a:rPr lang="pl-PL" sz="1600" b="1" dirty="0"/>
            </a:br>
            <a:r>
              <a:rPr lang="pl-PL" sz="1600" b="1" dirty="0"/>
              <a:t>7. Pracodawca lub działająca u niego organizacja związkowa może zgłosić pisemne zastrzeżenie co do liczebności danej zakładowej organizacji związkowej w terminie 30 dni od dnia przedstawienia przez tę organizację informacji, o której mowa w ust. 2 lub 3. </a:t>
            </a:r>
            <a:br>
              <a:rPr lang="pl-PL" sz="1600" b="1" dirty="0"/>
            </a:br>
            <a:endParaRPr lang="pl-PL" sz="1400" b="1" dirty="0"/>
          </a:p>
        </p:txBody>
      </p:sp>
      <p:sp>
        <p:nvSpPr>
          <p:cNvPr id="3" name="Podtytuł 2">
            <a:extLst>
              <a:ext uri="{FF2B5EF4-FFF2-40B4-BE49-F238E27FC236}">
                <a16:creationId xmlns:a16="http://schemas.microsoft.com/office/drawing/2014/main" id="{FD7FC6DA-AAB2-485C-AFF2-74D8FDBEA89F}"/>
              </a:ext>
            </a:extLst>
          </p:cNvPr>
          <p:cNvSpPr>
            <a:spLocks noGrp="1"/>
          </p:cNvSpPr>
          <p:nvPr>
            <p:ph type="subTitle" idx="1"/>
          </p:nvPr>
        </p:nvSpPr>
        <p:spPr>
          <a:xfrm>
            <a:off x="1884784" y="5327780"/>
            <a:ext cx="5613296" cy="1028569"/>
          </a:xfrm>
        </p:spPr>
        <p:txBody>
          <a:bodyPr>
            <a:normAutofit/>
          </a:bodyPr>
          <a:lstStyle/>
          <a:p>
            <a:pPr algn="l"/>
            <a:r>
              <a:rPr lang="pl-PL" b="1" dirty="0"/>
              <a:t>FORUM ZWIĄZKÓW ZAWODOWYCH </a:t>
            </a:r>
          </a:p>
        </p:txBody>
      </p:sp>
      <p:cxnSp>
        <p:nvCxnSpPr>
          <p:cNvPr id="38" name="Straight Connector 33">
            <a:extLst>
              <a:ext uri="{FF2B5EF4-FFF2-40B4-BE49-F238E27FC236}">
                <a16:creationId xmlns:a16="http://schemas.microsoft.com/office/drawing/2014/main" id="{D598FBE3-48D2-40A2-B7E6-F485834C821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72540" y="4450080"/>
            <a:ext cx="1234440"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7" name="Obraz 6">
            <a:extLst>
              <a:ext uri="{FF2B5EF4-FFF2-40B4-BE49-F238E27FC236}">
                <a16:creationId xmlns:a16="http://schemas.microsoft.com/office/drawing/2014/main" id="{A6D6212C-0783-4ACD-9881-385A15DBE5B3}"/>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10030328" y="4700588"/>
            <a:ext cx="1734867" cy="1734867"/>
          </a:xfrm>
          <a:custGeom>
            <a:avLst/>
            <a:gdLst>
              <a:gd name="connsiteX0" fmla="*/ 1722118 w 3444236"/>
              <a:gd name="connsiteY0" fmla="*/ 0 h 3444236"/>
              <a:gd name="connsiteX1" fmla="*/ 3444236 w 3444236"/>
              <a:gd name="connsiteY1" fmla="*/ 1722118 h 3444236"/>
              <a:gd name="connsiteX2" fmla="*/ 1722118 w 3444236"/>
              <a:gd name="connsiteY2" fmla="*/ 3444236 h 3444236"/>
              <a:gd name="connsiteX3" fmla="*/ 0 w 3444236"/>
              <a:gd name="connsiteY3" fmla="*/ 1722118 h 3444236"/>
              <a:gd name="connsiteX4" fmla="*/ 1722118 w 3444236"/>
              <a:gd name="connsiteY4" fmla="*/ 0 h 34442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4236" h="3444236">
                <a:moveTo>
                  <a:pt x="1722118" y="0"/>
                </a:moveTo>
                <a:cubicBezTo>
                  <a:pt x="2673218" y="0"/>
                  <a:pt x="3444236" y="771018"/>
                  <a:pt x="3444236" y="1722118"/>
                </a:cubicBezTo>
                <a:cubicBezTo>
                  <a:pt x="3444236" y="2673218"/>
                  <a:pt x="2673218" y="3444236"/>
                  <a:pt x="1722118" y="3444236"/>
                </a:cubicBezTo>
                <a:cubicBezTo>
                  <a:pt x="771018" y="3444236"/>
                  <a:pt x="0" y="2673218"/>
                  <a:pt x="0" y="1722118"/>
                </a:cubicBezTo>
                <a:cubicBezTo>
                  <a:pt x="0" y="771018"/>
                  <a:pt x="771018" y="0"/>
                  <a:pt x="1722118" y="0"/>
                </a:cubicBezTo>
                <a:close/>
              </a:path>
            </a:pathLst>
          </a:custGeom>
        </p:spPr>
      </p:pic>
    </p:spTree>
    <p:extLst>
      <p:ext uri="{BB962C8B-B14F-4D97-AF65-F5344CB8AC3E}">
        <p14:creationId xmlns:p14="http://schemas.microsoft.com/office/powerpoint/2010/main" val="29899749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29">
            <a:extLst>
              <a:ext uri="{FF2B5EF4-FFF2-40B4-BE49-F238E27FC236}">
                <a16:creationId xmlns:a16="http://schemas.microsoft.com/office/drawing/2014/main" id="{79CC44B5-53F9-4F03-9EEB-4C3C821A6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1">
            <a:extLst>
              <a:ext uri="{FF2B5EF4-FFF2-40B4-BE49-F238E27FC236}">
                <a16:creationId xmlns:a16="http://schemas.microsoft.com/office/drawing/2014/main" id="{1A3688C8-DFCE-4CCD-BCF0-5FB239E50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30410"/>
            <a:ext cx="7005134" cy="4827590"/>
          </a:xfrm>
          <a:custGeom>
            <a:avLst/>
            <a:gdLst>
              <a:gd name="connsiteX0" fmla="*/ 1974535 w 7005134"/>
              <a:gd name="connsiteY0" fmla="*/ 0 h 4827590"/>
              <a:gd name="connsiteX1" fmla="*/ 7003848 w 7005134"/>
              <a:gd name="connsiteY1" fmla="*/ 4776721 h 4827590"/>
              <a:gd name="connsiteX2" fmla="*/ 7005134 w 7005134"/>
              <a:gd name="connsiteY2" fmla="*/ 4827590 h 4827590"/>
              <a:gd name="connsiteX3" fmla="*/ 0 w 7005134"/>
              <a:gd name="connsiteY3" fmla="*/ 4827590 h 4827590"/>
              <a:gd name="connsiteX4" fmla="*/ 0 w 7005134"/>
              <a:gd name="connsiteY4" fmla="*/ 402231 h 4827590"/>
              <a:gd name="connsiteX5" fmla="*/ 14349 w 7005134"/>
              <a:gd name="connsiteY5" fmla="*/ 395744 h 4827590"/>
              <a:gd name="connsiteX6" fmla="*/ 1974535 w 7005134"/>
              <a:gd name="connsiteY6" fmla="*/ 0 h 4827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05134" h="4827590">
                <a:moveTo>
                  <a:pt x="1974535" y="0"/>
                </a:moveTo>
                <a:cubicBezTo>
                  <a:pt x="4668853" y="0"/>
                  <a:pt x="6868971" y="2115921"/>
                  <a:pt x="7003848" y="4776721"/>
                </a:cubicBezTo>
                <a:lnTo>
                  <a:pt x="7005134" y="4827590"/>
                </a:lnTo>
                <a:lnTo>
                  <a:pt x="0" y="4827590"/>
                </a:lnTo>
                <a:lnTo>
                  <a:pt x="0" y="402231"/>
                </a:lnTo>
                <a:lnTo>
                  <a:pt x="14349" y="395744"/>
                </a:lnTo>
                <a:cubicBezTo>
                  <a:pt x="616832" y="140915"/>
                  <a:pt x="1279227" y="0"/>
                  <a:pt x="1974535" y="0"/>
                </a:cubicBezTo>
                <a:close/>
              </a:path>
            </a:pathLst>
          </a:cu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E9EA0DD-7987-4C83-B7DD-EDE9CF7F2DF3}"/>
              </a:ext>
            </a:extLst>
          </p:cNvPr>
          <p:cNvSpPr>
            <a:spLocks noGrp="1"/>
          </p:cNvSpPr>
          <p:nvPr>
            <p:ph type="ctrTitle"/>
          </p:nvPr>
        </p:nvSpPr>
        <p:spPr>
          <a:xfrm>
            <a:off x="1158239" y="718456"/>
            <a:ext cx="10606955" cy="3309059"/>
          </a:xfrm>
        </p:spPr>
        <p:txBody>
          <a:bodyPr>
            <a:normAutofit fontScale="90000"/>
          </a:bodyPr>
          <a:lstStyle/>
          <a:p>
            <a:pPr algn="l"/>
            <a:r>
              <a:rPr lang="pl-PL" sz="1600" b="1" dirty="0"/>
              <a:t>Art. 25 (1) – cd. </a:t>
            </a:r>
            <a:br>
              <a:rPr lang="pl-PL" sz="1600" b="1" dirty="0"/>
            </a:br>
            <a:r>
              <a:rPr lang="pl-PL" sz="1600" b="1" dirty="0"/>
              <a:t>8. W przypadku, o którym mowa w ust. 7, zakładowa organizacja związkowa, wobec której zostało zgłoszone zastrzeżenie, występuje do sądu rejonowego – sądu pracy właściwego ze względu na siedzibę pracodawcy z wnioskiem o ustalenie liczby członków na ostatni dzień danego półrocza. Zakładowa organizacja związkowa może również z własnej inicjatywy wystąpić z wnioskiem o ustalenie liczby członków. Sąd wydaje w tej sprawie orzeczenie w terminie 60 dni od dnia złożenia wniosku, w trybie przepisów ustawy z dnia 17 listopada 1964 r. – Kodeks postępowania cywilnego o postępowaniu nieprocesowym. </a:t>
            </a:r>
            <a:br>
              <a:rPr lang="pl-PL" sz="1600" b="1" dirty="0"/>
            </a:br>
            <a:r>
              <a:rPr lang="pl-PL" sz="1600" b="1" dirty="0"/>
              <a:t>9. Organizacji związkowej, która w terminie 30 dni od dnia zgłoszenia zastrzeżenia nie wystąpiła do sądu, nie przysługują uprawnienia zakładowej organizacji związkowej do czasu wykonania tego obowiązku. </a:t>
            </a:r>
            <a:br>
              <a:rPr lang="pl-PL" sz="1600" b="1" dirty="0"/>
            </a:br>
            <a:r>
              <a:rPr lang="pl-PL" sz="1600" b="1" dirty="0"/>
              <a:t>10. W postępowaniu sądowym do przetwarzania danych ujawniających przynależność związkową osób wykonujących pracę zarobkową jest upoważniony wyłącznie sąd oraz osoby działające w imieniu zakładowej organizacji związkowej, która złożyła wniosek o ustalenie liczby jej członków. </a:t>
            </a:r>
            <a:br>
              <a:rPr lang="pl-PL" sz="1600" b="1" dirty="0"/>
            </a:br>
            <a:r>
              <a:rPr lang="pl-PL" sz="1600" b="1" dirty="0"/>
              <a:t>11. Przy ustalaniu uprawnień organizacji związkowej bierze się pod uwagę odpowiednio liczbę jej członków podaną w informacji, o której mowa w ust. 2 lub 3, albo liczbę tych członków ustaloną przez sąd w trybie określonym w ust. 8. Zmiany stanu liczbowego, które nastąpią w ciągu 6-miesięcznego okresu sprawozdawczego, pozostają bez wpływu na te uprawnienia. </a:t>
            </a:r>
            <a:br>
              <a:rPr lang="pl-PL" sz="1600" b="1" dirty="0"/>
            </a:br>
            <a:r>
              <a:rPr lang="pl-PL" sz="1600" b="1" dirty="0"/>
              <a:t>12. Jeżeli uprzednio zgłoszone przez pracodawcę lub zakładową organizację związkową, o której mowa w ust. 7, zastrzeżenie co do liczebności danej zakładowej organizacji związkowej okazało się bezpodstawne, ponowne zgłoszenie przez te podmioty zastrzeżenia co do liczebności tej samej organizacji związkowej może nastąpić nie wcześniej niż po upływie roku od dnia uprawomocnienia się orzeczenia w sprawie ustalenia liczby członków tej organizacji.</a:t>
            </a:r>
            <a:endParaRPr lang="pl-PL" sz="1400" b="1" dirty="0"/>
          </a:p>
        </p:txBody>
      </p:sp>
      <p:sp>
        <p:nvSpPr>
          <p:cNvPr id="3" name="Podtytuł 2">
            <a:extLst>
              <a:ext uri="{FF2B5EF4-FFF2-40B4-BE49-F238E27FC236}">
                <a16:creationId xmlns:a16="http://schemas.microsoft.com/office/drawing/2014/main" id="{FD7FC6DA-AAB2-485C-AFF2-74D8FDBEA89F}"/>
              </a:ext>
            </a:extLst>
          </p:cNvPr>
          <p:cNvSpPr>
            <a:spLocks noGrp="1"/>
          </p:cNvSpPr>
          <p:nvPr>
            <p:ph type="subTitle" idx="1"/>
          </p:nvPr>
        </p:nvSpPr>
        <p:spPr>
          <a:xfrm>
            <a:off x="1884784" y="5327780"/>
            <a:ext cx="5613296" cy="1028569"/>
          </a:xfrm>
        </p:spPr>
        <p:txBody>
          <a:bodyPr>
            <a:normAutofit/>
          </a:bodyPr>
          <a:lstStyle/>
          <a:p>
            <a:pPr algn="l"/>
            <a:r>
              <a:rPr lang="pl-PL" b="1" dirty="0"/>
              <a:t>FORUM ZWIĄZKÓW ZAWODOWYCH </a:t>
            </a:r>
          </a:p>
        </p:txBody>
      </p:sp>
      <p:cxnSp>
        <p:nvCxnSpPr>
          <p:cNvPr id="38" name="Straight Connector 33">
            <a:extLst>
              <a:ext uri="{FF2B5EF4-FFF2-40B4-BE49-F238E27FC236}">
                <a16:creationId xmlns:a16="http://schemas.microsoft.com/office/drawing/2014/main" id="{D598FBE3-48D2-40A2-B7E6-F485834C821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72540" y="4450080"/>
            <a:ext cx="1234440"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7" name="Obraz 6">
            <a:extLst>
              <a:ext uri="{FF2B5EF4-FFF2-40B4-BE49-F238E27FC236}">
                <a16:creationId xmlns:a16="http://schemas.microsoft.com/office/drawing/2014/main" id="{A6D6212C-0783-4ACD-9881-385A15DBE5B3}"/>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10030328" y="4700588"/>
            <a:ext cx="1734867" cy="1734867"/>
          </a:xfrm>
          <a:custGeom>
            <a:avLst/>
            <a:gdLst>
              <a:gd name="connsiteX0" fmla="*/ 1722118 w 3444236"/>
              <a:gd name="connsiteY0" fmla="*/ 0 h 3444236"/>
              <a:gd name="connsiteX1" fmla="*/ 3444236 w 3444236"/>
              <a:gd name="connsiteY1" fmla="*/ 1722118 h 3444236"/>
              <a:gd name="connsiteX2" fmla="*/ 1722118 w 3444236"/>
              <a:gd name="connsiteY2" fmla="*/ 3444236 h 3444236"/>
              <a:gd name="connsiteX3" fmla="*/ 0 w 3444236"/>
              <a:gd name="connsiteY3" fmla="*/ 1722118 h 3444236"/>
              <a:gd name="connsiteX4" fmla="*/ 1722118 w 3444236"/>
              <a:gd name="connsiteY4" fmla="*/ 0 h 34442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4236" h="3444236">
                <a:moveTo>
                  <a:pt x="1722118" y="0"/>
                </a:moveTo>
                <a:cubicBezTo>
                  <a:pt x="2673218" y="0"/>
                  <a:pt x="3444236" y="771018"/>
                  <a:pt x="3444236" y="1722118"/>
                </a:cubicBezTo>
                <a:cubicBezTo>
                  <a:pt x="3444236" y="2673218"/>
                  <a:pt x="2673218" y="3444236"/>
                  <a:pt x="1722118" y="3444236"/>
                </a:cubicBezTo>
                <a:cubicBezTo>
                  <a:pt x="771018" y="3444236"/>
                  <a:pt x="0" y="2673218"/>
                  <a:pt x="0" y="1722118"/>
                </a:cubicBezTo>
                <a:cubicBezTo>
                  <a:pt x="0" y="771018"/>
                  <a:pt x="771018" y="0"/>
                  <a:pt x="1722118" y="0"/>
                </a:cubicBezTo>
                <a:close/>
              </a:path>
            </a:pathLst>
          </a:custGeom>
        </p:spPr>
      </p:pic>
    </p:spTree>
    <p:extLst>
      <p:ext uri="{BB962C8B-B14F-4D97-AF65-F5344CB8AC3E}">
        <p14:creationId xmlns:p14="http://schemas.microsoft.com/office/powerpoint/2010/main" val="41522563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29">
            <a:extLst>
              <a:ext uri="{FF2B5EF4-FFF2-40B4-BE49-F238E27FC236}">
                <a16:creationId xmlns:a16="http://schemas.microsoft.com/office/drawing/2014/main" id="{79CC44B5-53F9-4F03-9EEB-4C3C821A6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1">
            <a:extLst>
              <a:ext uri="{FF2B5EF4-FFF2-40B4-BE49-F238E27FC236}">
                <a16:creationId xmlns:a16="http://schemas.microsoft.com/office/drawing/2014/main" id="{1A3688C8-DFCE-4CCD-BCF0-5FB239E50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30410"/>
            <a:ext cx="7005134" cy="4827590"/>
          </a:xfrm>
          <a:custGeom>
            <a:avLst/>
            <a:gdLst>
              <a:gd name="connsiteX0" fmla="*/ 1974535 w 7005134"/>
              <a:gd name="connsiteY0" fmla="*/ 0 h 4827590"/>
              <a:gd name="connsiteX1" fmla="*/ 7003848 w 7005134"/>
              <a:gd name="connsiteY1" fmla="*/ 4776721 h 4827590"/>
              <a:gd name="connsiteX2" fmla="*/ 7005134 w 7005134"/>
              <a:gd name="connsiteY2" fmla="*/ 4827590 h 4827590"/>
              <a:gd name="connsiteX3" fmla="*/ 0 w 7005134"/>
              <a:gd name="connsiteY3" fmla="*/ 4827590 h 4827590"/>
              <a:gd name="connsiteX4" fmla="*/ 0 w 7005134"/>
              <a:gd name="connsiteY4" fmla="*/ 402231 h 4827590"/>
              <a:gd name="connsiteX5" fmla="*/ 14349 w 7005134"/>
              <a:gd name="connsiteY5" fmla="*/ 395744 h 4827590"/>
              <a:gd name="connsiteX6" fmla="*/ 1974535 w 7005134"/>
              <a:gd name="connsiteY6" fmla="*/ 0 h 4827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05134" h="4827590">
                <a:moveTo>
                  <a:pt x="1974535" y="0"/>
                </a:moveTo>
                <a:cubicBezTo>
                  <a:pt x="4668853" y="0"/>
                  <a:pt x="6868971" y="2115921"/>
                  <a:pt x="7003848" y="4776721"/>
                </a:cubicBezTo>
                <a:lnTo>
                  <a:pt x="7005134" y="4827590"/>
                </a:lnTo>
                <a:lnTo>
                  <a:pt x="0" y="4827590"/>
                </a:lnTo>
                <a:lnTo>
                  <a:pt x="0" y="402231"/>
                </a:lnTo>
                <a:lnTo>
                  <a:pt x="14349" y="395744"/>
                </a:lnTo>
                <a:cubicBezTo>
                  <a:pt x="616832" y="140915"/>
                  <a:pt x="1279227" y="0"/>
                  <a:pt x="1974535" y="0"/>
                </a:cubicBezTo>
                <a:close/>
              </a:path>
            </a:pathLst>
          </a:cu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E9EA0DD-7987-4C83-B7DD-EDE9CF7F2DF3}"/>
              </a:ext>
            </a:extLst>
          </p:cNvPr>
          <p:cNvSpPr>
            <a:spLocks noGrp="1"/>
          </p:cNvSpPr>
          <p:nvPr>
            <p:ph type="ctrTitle"/>
          </p:nvPr>
        </p:nvSpPr>
        <p:spPr>
          <a:xfrm>
            <a:off x="1158239" y="718457"/>
            <a:ext cx="10606955" cy="2502900"/>
          </a:xfrm>
        </p:spPr>
        <p:txBody>
          <a:bodyPr>
            <a:normAutofit fontScale="90000"/>
          </a:bodyPr>
          <a:lstStyle/>
          <a:p>
            <a:pPr algn="l"/>
            <a:br>
              <a:rPr lang="pl-PL" sz="1600" dirty="0"/>
            </a:br>
            <a:r>
              <a:rPr lang="pl-PL" sz="1600" i="1" u="sng" dirty="0"/>
              <a:t>Dodano art. 25 (2) – dot. ponadzakładowej reprezentatywnej organizacji związkowej </a:t>
            </a:r>
            <a:br>
              <a:rPr lang="pl-PL" sz="1600" i="1" u="sng" dirty="0"/>
            </a:br>
            <a:r>
              <a:rPr lang="pl-PL" sz="1600" b="1" dirty="0"/>
              <a:t>Art. 25(2). </a:t>
            </a:r>
            <a:br>
              <a:rPr lang="pl-PL" sz="1600" b="1" dirty="0"/>
            </a:br>
            <a:r>
              <a:rPr lang="pl-PL" sz="1600" b="1" dirty="0"/>
              <a:t>1. Reprezentatywną ponadzakładową organizacją związkową jest ponadzakładowa organizacja związkowa: </a:t>
            </a:r>
            <a:br>
              <a:rPr lang="pl-PL" sz="1600" b="1" dirty="0"/>
            </a:br>
            <a:r>
              <a:rPr lang="pl-PL" sz="1600" b="1" dirty="0"/>
              <a:t>     1) reprezentatywna w rozumieniu ustawy o Radzie Dialogu Społecznego lub </a:t>
            </a:r>
            <a:br>
              <a:rPr lang="pl-PL" sz="1600" b="1" dirty="0"/>
            </a:br>
            <a:r>
              <a:rPr lang="pl-PL" sz="1600" b="1" dirty="0"/>
              <a:t>     2) zrzeszająca co najmniej 15% ogółu osób wykonujących pracę zarobkową objętych zakresem działania statutu, nie mniej jednak niż 10 000 osób wykonujących pracę zarobkową, lub </a:t>
            </a:r>
            <a:br>
              <a:rPr lang="pl-PL" sz="1600" b="1" dirty="0"/>
            </a:br>
            <a:r>
              <a:rPr lang="pl-PL" sz="1600" b="1" dirty="0"/>
              <a:t>    3) zrzeszająca największą liczbę osób wykonujących pracę zarobkową, dla których ma być zawarty określony ponadzakładowy układ zbiorowy pracy. </a:t>
            </a:r>
            <a:br>
              <a:rPr lang="pl-PL" sz="1600" b="1" dirty="0"/>
            </a:br>
            <a:r>
              <a:rPr lang="pl-PL" sz="1600" b="1" dirty="0"/>
              <a:t>2. Ponadzakładowa organizacja związkowa, o której mowa w ust. 1 pkt 2 i 3, występuje do Sądu Okręgowego w Warszawie z wnioskiem o stwierdzenie reprezentatywności, zawierającym informację o liczbie jej członków, który wydaje w tej sprawie orzeczenie w terminie 30 dni od dnia złożenia wniosku, w trybie przepisów ustawy z dnia 17 listopada 1964 r. – Kodeks postępowania cywilnego o postępowaniu nieprocesowym. </a:t>
            </a:r>
            <a:br>
              <a:rPr lang="pl-PL" sz="1600" b="1" dirty="0"/>
            </a:br>
            <a:r>
              <a:rPr lang="pl-PL" sz="1600" b="1" dirty="0"/>
              <a:t>3. W przypadku stwierdzenia reprezentatywności ogólnokrajowej organizacji międzyzwiązkowej (konfederacji) z mocy prawa stają się reprezentatywne, wchodzące w jej skład, ogólnokrajowe związki zawodowe i zrzeszenia (federacje) związków zawodowych. </a:t>
            </a:r>
            <a:endParaRPr lang="pl-PL" sz="1400" b="1" dirty="0"/>
          </a:p>
        </p:txBody>
      </p:sp>
      <p:sp>
        <p:nvSpPr>
          <p:cNvPr id="3" name="Podtytuł 2">
            <a:extLst>
              <a:ext uri="{FF2B5EF4-FFF2-40B4-BE49-F238E27FC236}">
                <a16:creationId xmlns:a16="http://schemas.microsoft.com/office/drawing/2014/main" id="{FD7FC6DA-AAB2-485C-AFF2-74D8FDBEA89F}"/>
              </a:ext>
            </a:extLst>
          </p:cNvPr>
          <p:cNvSpPr>
            <a:spLocks noGrp="1"/>
          </p:cNvSpPr>
          <p:nvPr>
            <p:ph type="subTitle" idx="1"/>
          </p:nvPr>
        </p:nvSpPr>
        <p:spPr>
          <a:xfrm>
            <a:off x="1884784" y="5327780"/>
            <a:ext cx="5613296" cy="1028569"/>
          </a:xfrm>
        </p:spPr>
        <p:txBody>
          <a:bodyPr>
            <a:normAutofit/>
          </a:bodyPr>
          <a:lstStyle/>
          <a:p>
            <a:pPr algn="l"/>
            <a:r>
              <a:rPr lang="pl-PL" b="1" dirty="0"/>
              <a:t>FORUM ZWIĄZKÓW ZAWODOWYCH </a:t>
            </a:r>
          </a:p>
        </p:txBody>
      </p:sp>
      <p:cxnSp>
        <p:nvCxnSpPr>
          <p:cNvPr id="38" name="Straight Connector 33">
            <a:extLst>
              <a:ext uri="{FF2B5EF4-FFF2-40B4-BE49-F238E27FC236}">
                <a16:creationId xmlns:a16="http://schemas.microsoft.com/office/drawing/2014/main" id="{D598FBE3-48D2-40A2-B7E6-F485834C821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72540" y="4450080"/>
            <a:ext cx="1234440"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7" name="Obraz 6">
            <a:extLst>
              <a:ext uri="{FF2B5EF4-FFF2-40B4-BE49-F238E27FC236}">
                <a16:creationId xmlns:a16="http://schemas.microsoft.com/office/drawing/2014/main" id="{A6D6212C-0783-4ACD-9881-385A15DBE5B3}"/>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10030328" y="4700588"/>
            <a:ext cx="1734867" cy="1734867"/>
          </a:xfrm>
          <a:custGeom>
            <a:avLst/>
            <a:gdLst>
              <a:gd name="connsiteX0" fmla="*/ 1722118 w 3444236"/>
              <a:gd name="connsiteY0" fmla="*/ 0 h 3444236"/>
              <a:gd name="connsiteX1" fmla="*/ 3444236 w 3444236"/>
              <a:gd name="connsiteY1" fmla="*/ 1722118 h 3444236"/>
              <a:gd name="connsiteX2" fmla="*/ 1722118 w 3444236"/>
              <a:gd name="connsiteY2" fmla="*/ 3444236 h 3444236"/>
              <a:gd name="connsiteX3" fmla="*/ 0 w 3444236"/>
              <a:gd name="connsiteY3" fmla="*/ 1722118 h 3444236"/>
              <a:gd name="connsiteX4" fmla="*/ 1722118 w 3444236"/>
              <a:gd name="connsiteY4" fmla="*/ 0 h 34442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4236" h="3444236">
                <a:moveTo>
                  <a:pt x="1722118" y="0"/>
                </a:moveTo>
                <a:cubicBezTo>
                  <a:pt x="2673218" y="0"/>
                  <a:pt x="3444236" y="771018"/>
                  <a:pt x="3444236" y="1722118"/>
                </a:cubicBezTo>
                <a:cubicBezTo>
                  <a:pt x="3444236" y="2673218"/>
                  <a:pt x="2673218" y="3444236"/>
                  <a:pt x="1722118" y="3444236"/>
                </a:cubicBezTo>
                <a:cubicBezTo>
                  <a:pt x="771018" y="3444236"/>
                  <a:pt x="0" y="2673218"/>
                  <a:pt x="0" y="1722118"/>
                </a:cubicBezTo>
                <a:cubicBezTo>
                  <a:pt x="0" y="771018"/>
                  <a:pt x="771018" y="0"/>
                  <a:pt x="1722118" y="0"/>
                </a:cubicBezTo>
                <a:close/>
              </a:path>
            </a:pathLst>
          </a:custGeom>
        </p:spPr>
      </p:pic>
    </p:spTree>
    <p:extLst>
      <p:ext uri="{BB962C8B-B14F-4D97-AF65-F5344CB8AC3E}">
        <p14:creationId xmlns:p14="http://schemas.microsoft.com/office/powerpoint/2010/main" val="16607524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29">
            <a:extLst>
              <a:ext uri="{FF2B5EF4-FFF2-40B4-BE49-F238E27FC236}">
                <a16:creationId xmlns:a16="http://schemas.microsoft.com/office/drawing/2014/main" id="{79CC44B5-53F9-4F03-9EEB-4C3C821A6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1">
            <a:extLst>
              <a:ext uri="{FF2B5EF4-FFF2-40B4-BE49-F238E27FC236}">
                <a16:creationId xmlns:a16="http://schemas.microsoft.com/office/drawing/2014/main" id="{1A3688C8-DFCE-4CCD-BCF0-5FB239E50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30410"/>
            <a:ext cx="7005134" cy="4827590"/>
          </a:xfrm>
          <a:custGeom>
            <a:avLst/>
            <a:gdLst>
              <a:gd name="connsiteX0" fmla="*/ 1974535 w 7005134"/>
              <a:gd name="connsiteY0" fmla="*/ 0 h 4827590"/>
              <a:gd name="connsiteX1" fmla="*/ 7003848 w 7005134"/>
              <a:gd name="connsiteY1" fmla="*/ 4776721 h 4827590"/>
              <a:gd name="connsiteX2" fmla="*/ 7005134 w 7005134"/>
              <a:gd name="connsiteY2" fmla="*/ 4827590 h 4827590"/>
              <a:gd name="connsiteX3" fmla="*/ 0 w 7005134"/>
              <a:gd name="connsiteY3" fmla="*/ 4827590 h 4827590"/>
              <a:gd name="connsiteX4" fmla="*/ 0 w 7005134"/>
              <a:gd name="connsiteY4" fmla="*/ 402231 h 4827590"/>
              <a:gd name="connsiteX5" fmla="*/ 14349 w 7005134"/>
              <a:gd name="connsiteY5" fmla="*/ 395744 h 4827590"/>
              <a:gd name="connsiteX6" fmla="*/ 1974535 w 7005134"/>
              <a:gd name="connsiteY6" fmla="*/ 0 h 4827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05134" h="4827590">
                <a:moveTo>
                  <a:pt x="1974535" y="0"/>
                </a:moveTo>
                <a:cubicBezTo>
                  <a:pt x="4668853" y="0"/>
                  <a:pt x="6868971" y="2115921"/>
                  <a:pt x="7003848" y="4776721"/>
                </a:cubicBezTo>
                <a:lnTo>
                  <a:pt x="7005134" y="4827590"/>
                </a:lnTo>
                <a:lnTo>
                  <a:pt x="0" y="4827590"/>
                </a:lnTo>
                <a:lnTo>
                  <a:pt x="0" y="402231"/>
                </a:lnTo>
                <a:lnTo>
                  <a:pt x="14349" y="395744"/>
                </a:lnTo>
                <a:cubicBezTo>
                  <a:pt x="616832" y="140915"/>
                  <a:pt x="1279227" y="0"/>
                  <a:pt x="1974535" y="0"/>
                </a:cubicBezTo>
                <a:close/>
              </a:path>
            </a:pathLst>
          </a:cu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E9EA0DD-7987-4C83-B7DD-EDE9CF7F2DF3}"/>
              </a:ext>
            </a:extLst>
          </p:cNvPr>
          <p:cNvSpPr>
            <a:spLocks noGrp="1"/>
          </p:cNvSpPr>
          <p:nvPr>
            <p:ph type="ctrTitle"/>
          </p:nvPr>
        </p:nvSpPr>
        <p:spPr>
          <a:xfrm>
            <a:off x="1158239" y="422545"/>
            <a:ext cx="10606955" cy="3855491"/>
          </a:xfrm>
        </p:spPr>
        <p:txBody>
          <a:bodyPr>
            <a:normAutofit/>
          </a:bodyPr>
          <a:lstStyle/>
          <a:p>
            <a:pPr algn="l"/>
            <a:r>
              <a:rPr lang="pl-PL" sz="1600" i="1" u="sng" dirty="0"/>
              <a:t>Dodano:</a:t>
            </a:r>
            <a:br>
              <a:rPr lang="pl-PL" sz="1600" dirty="0"/>
            </a:br>
            <a:r>
              <a:rPr lang="pl-PL" sz="1600" b="1" dirty="0"/>
              <a:t>Art. 25(3). </a:t>
            </a:r>
            <a:br>
              <a:rPr lang="pl-PL" sz="1600" b="1" dirty="0"/>
            </a:br>
            <a:r>
              <a:rPr lang="pl-PL" sz="1600" b="1" dirty="0"/>
              <a:t>1. Reprezentatywną zakładową organizacją związkową jest zakładowa organizacja związkowa: </a:t>
            </a:r>
            <a:br>
              <a:rPr lang="pl-PL" sz="1600" b="1" dirty="0"/>
            </a:br>
            <a:r>
              <a:rPr lang="pl-PL" sz="1600" b="1" dirty="0"/>
              <a:t>        1) będąca jednostką organizacyjną albo organizacją członkowską ponadzakładowej organizacji związkowej uznanej za reprezentatywną w rozumieniu ustawy o Radzie Dialogu Społecznego, zrzeszająca co najmniej 8% osób wykonujących pracę zarobkową zatrudnionych u pracodawcy lub </a:t>
            </a:r>
            <a:br>
              <a:rPr lang="pl-PL" sz="1600" b="1" dirty="0"/>
            </a:br>
            <a:r>
              <a:rPr lang="pl-PL" sz="1600" b="1" dirty="0"/>
              <a:t>        2) zrzeszająca co najmniej 15% osób wykonujących pracę zarobkową zatrudnionych u pracodawcy. </a:t>
            </a:r>
            <a:br>
              <a:rPr lang="pl-PL" sz="1600" b="1" dirty="0"/>
            </a:br>
            <a:r>
              <a:rPr lang="pl-PL" sz="1600" b="1" dirty="0"/>
              <a:t>2. Jeżeli żadna z zakładowych organizacji związkowych nie spełnia wymogów, o których mowa w ust. 1, reprezentatywną zakładową organizacją związkową jest organizacja zrzeszająca największą liczbę osób wykonujących pracę zarobkową zatrudnionych u pracodawcy. </a:t>
            </a:r>
            <a:br>
              <a:rPr lang="pl-PL" sz="1600" b="1" dirty="0"/>
            </a:br>
            <a:r>
              <a:rPr lang="pl-PL" sz="1600" b="1" dirty="0"/>
              <a:t>3. Jeżeli u pracodawcy działa więcej niż jedna organizacja związkowa reprezentatywna w rozumieniu ust. 1 pkt 1, wchodząca w skład tego samego zrzeszenia (federacji) związków zawodowych lub ogólnokrajowej organizacji międzyzwiązkowej (konfederacji), organizacje te wyłaniają wspólną reprezentację w sprawach dotyczących zbiorowych praw i interesów osób wykonujących pracę zarobkową. </a:t>
            </a:r>
            <a:br>
              <a:rPr lang="pl-PL" sz="1600" b="1" dirty="0"/>
            </a:br>
            <a:endParaRPr lang="pl-PL" sz="1400" b="1" dirty="0"/>
          </a:p>
        </p:txBody>
      </p:sp>
      <p:sp>
        <p:nvSpPr>
          <p:cNvPr id="3" name="Podtytuł 2">
            <a:extLst>
              <a:ext uri="{FF2B5EF4-FFF2-40B4-BE49-F238E27FC236}">
                <a16:creationId xmlns:a16="http://schemas.microsoft.com/office/drawing/2014/main" id="{FD7FC6DA-AAB2-485C-AFF2-74D8FDBEA89F}"/>
              </a:ext>
            </a:extLst>
          </p:cNvPr>
          <p:cNvSpPr>
            <a:spLocks noGrp="1"/>
          </p:cNvSpPr>
          <p:nvPr>
            <p:ph type="subTitle" idx="1"/>
          </p:nvPr>
        </p:nvSpPr>
        <p:spPr>
          <a:xfrm>
            <a:off x="1884784" y="5327780"/>
            <a:ext cx="5613296" cy="1028569"/>
          </a:xfrm>
        </p:spPr>
        <p:txBody>
          <a:bodyPr>
            <a:normAutofit/>
          </a:bodyPr>
          <a:lstStyle/>
          <a:p>
            <a:pPr algn="l"/>
            <a:r>
              <a:rPr lang="pl-PL" b="1" dirty="0"/>
              <a:t>FORUM ZWIĄZKÓW ZAWODOWYCH </a:t>
            </a:r>
          </a:p>
        </p:txBody>
      </p:sp>
      <p:cxnSp>
        <p:nvCxnSpPr>
          <p:cNvPr id="38" name="Straight Connector 33">
            <a:extLst>
              <a:ext uri="{FF2B5EF4-FFF2-40B4-BE49-F238E27FC236}">
                <a16:creationId xmlns:a16="http://schemas.microsoft.com/office/drawing/2014/main" id="{D598FBE3-48D2-40A2-B7E6-F485834C821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72540" y="4450080"/>
            <a:ext cx="1234440"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7" name="Obraz 6">
            <a:extLst>
              <a:ext uri="{FF2B5EF4-FFF2-40B4-BE49-F238E27FC236}">
                <a16:creationId xmlns:a16="http://schemas.microsoft.com/office/drawing/2014/main" id="{A6D6212C-0783-4ACD-9881-385A15DBE5B3}"/>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10030328" y="4700588"/>
            <a:ext cx="1734867" cy="1734867"/>
          </a:xfrm>
          <a:custGeom>
            <a:avLst/>
            <a:gdLst>
              <a:gd name="connsiteX0" fmla="*/ 1722118 w 3444236"/>
              <a:gd name="connsiteY0" fmla="*/ 0 h 3444236"/>
              <a:gd name="connsiteX1" fmla="*/ 3444236 w 3444236"/>
              <a:gd name="connsiteY1" fmla="*/ 1722118 h 3444236"/>
              <a:gd name="connsiteX2" fmla="*/ 1722118 w 3444236"/>
              <a:gd name="connsiteY2" fmla="*/ 3444236 h 3444236"/>
              <a:gd name="connsiteX3" fmla="*/ 0 w 3444236"/>
              <a:gd name="connsiteY3" fmla="*/ 1722118 h 3444236"/>
              <a:gd name="connsiteX4" fmla="*/ 1722118 w 3444236"/>
              <a:gd name="connsiteY4" fmla="*/ 0 h 34442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4236" h="3444236">
                <a:moveTo>
                  <a:pt x="1722118" y="0"/>
                </a:moveTo>
                <a:cubicBezTo>
                  <a:pt x="2673218" y="0"/>
                  <a:pt x="3444236" y="771018"/>
                  <a:pt x="3444236" y="1722118"/>
                </a:cubicBezTo>
                <a:cubicBezTo>
                  <a:pt x="3444236" y="2673218"/>
                  <a:pt x="2673218" y="3444236"/>
                  <a:pt x="1722118" y="3444236"/>
                </a:cubicBezTo>
                <a:cubicBezTo>
                  <a:pt x="771018" y="3444236"/>
                  <a:pt x="0" y="2673218"/>
                  <a:pt x="0" y="1722118"/>
                </a:cubicBezTo>
                <a:cubicBezTo>
                  <a:pt x="0" y="771018"/>
                  <a:pt x="771018" y="0"/>
                  <a:pt x="1722118" y="0"/>
                </a:cubicBezTo>
                <a:close/>
              </a:path>
            </a:pathLst>
          </a:custGeom>
        </p:spPr>
      </p:pic>
    </p:spTree>
    <p:extLst>
      <p:ext uri="{BB962C8B-B14F-4D97-AF65-F5344CB8AC3E}">
        <p14:creationId xmlns:p14="http://schemas.microsoft.com/office/powerpoint/2010/main" val="2772759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29">
            <a:extLst>
              <a:ext uri="{FF2B5EF4-FFF2-40B4-BE49-F238E27FC236}">
                <a16:creationId xmlns:a16="http://schemas.microsoft.com/office/drawing/2014/main" id="{79CC44B5-53F9-4F03-9EEB-4C3C821A6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1">
            <a:extLst>
              <a:ext uri="{FF2B5EF4-FFF2-40B4-BE49-F238E27FC236}">
                <a16:creationId xmlns:a16="http://schemas.microsoft.com/office/drawing/2014/main" id="{1A3688C8-DFCE-4CCD-BCF0-5FB239E50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30410"/>
            <a:ext cx="7005134" cy="4827590"/>
          </a:xfrm>
          <a:custGeom>
            <a:avLst/>
            <a:gdLst>
              <a:gd name="connsiteX0" fmla="*/ 1974535 w 7005134"/>
              <a:gd name="connsiteY0" fmla="*/ 0 h 4827590"/>
              <a:gd name="connsiteX1" fmla="*/ 7003848 w 7005134"/>
              <a:gd name="connsiteY1" fmla="*/ 4776721 h 4827590"/>
              <a:gd name="connsiteX2" fmla="*/ 7005134 w 7005134"/>
              <a:gd name="connsiteY2" fmla="*/ 4827590 h 4827590"/>
              <a:gd name="connsiteX3" fmla="*/ 0 w 7005134"/>
              <a:gd name="connsiteY3" fmla="*/ 4827590 h 4827590"/>
              <a:gd name="connsiteX4" fmla="*/ 0 w 7005134"/>
              <a:gd name="connsiteY4" fmla="*/ 402231 h 4827590"/>
              <a:gd name="connsiteX5" fmla="*/ 14349 w 7005134"/>
              <a:gd name="connsiteY5" fmla="*/ 395744 h 4827590"/>
              <a:gd name="connsiteX6" fmla="*/ 1974535 w 7005134"/>
              <a:gd name="connsiteY6" fmla="*/ 0 h 4827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05134" h="4827590">
                <a:moveTo>
                  <a:pt x="1974535" y="0"/>
                </a:moveTo>
                <a:cubicBezTo>
                  <a:pt x="4668853" y="0"/>
                  <a:pt x="6868971" y="2115921"/>
                  <a:pt x="7003848" y="4776721"/>
                </a:cubicBezTo>
                <a:lnTo>
                  <a:pt x="7005134" y="4827590"/>
                </a:lnTo>
                <a:lnTo>
                  <a:pt x="0" y="4827590"/>
                </a:lnTo>
                <a:lnTo>
                  <a:pt x="0" y="402231"/>
                </a:lnTo>
                <a:lnTo>
                  <a:pt x="14349" y="395744"/>
                </a:lnTo>
                <a:cubicBezTo>
                  <a:pt x="616832" y="140915"/>
                  <a:pt x="1279227" y="0"/>
                  <a:pt x="1974535" y="0"/>
                </a:cubicBezTo>
                <a:close/>
              </a:path>
            </a:pathLst>
          </a:cu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E9EA0DD-7987-4C83-B7DD-EDE9CF7F2DF3}"/>
              </a:ext>
            </a:extLst>
          </p:cNvPr>
          <p:cNvSpPr>
            <a:spLocks noGrp="1"/>
          </p:cNvSpPr>
          <p:nvPr>
            <p:ph type="ctrTitle"/>
          </p:nvPr>
        </p:nvSpPr>
        <p:spPr>
          <a:xfrm>
            <a:off x="1158239" y="718456"/>
            <a:ext cx="10606955" cy="3309059"/>
          </a:xfrm>
        </p:spPr>
        <p:txBody>
          <a:bodyPr>
            <a:normAutofit fontScale="90000"/>
          </a:bodyPr>
          <a:lstStyle/>
          <a:p>
            <a:pPr algn="l"/>
            <a:r>
              <a:rPr lang="pl-PL" sz="1600" b="1" dirty="0"/>
              <a:t>Najważniejsze zmiany przewidziane ustawą zakładają m.in.:</a:t>
            </a:r>
            <a:br>
              <a:rPr lang="pl-PL" sz="1600" b="1" dirty="0"/>
            </a:br>
            <a:br>
              <a:rPr lang="pl-PL" sz="1600" dirty="0"/>
            </a:br>
            <a:r>
              <a:rPr lang="pl-PL" sz="1600" dirty="0"/>
              <a:t>1. rozszerzenie na inne niż pracownicy osoby wykonujące pracę zarobkową mechanizmów ochronnych na wypadek ich nierównego traktowania z powodu przynależności związkowej,</a:t>
            </a:r>
            <a:br>
              <a:rPr lang="pl-PL" sz="1600" dirty="0"/>
            </a:br>
            <a:r>
              <a:rPr lang="pl-PL" sz="1600" dirty="0"/>
              <a:t>2. przyznanie innym niż pracownicy osobom wykonującym pracę zarobkową prawa do zwolnienia od pracy zawodowej na czas niezbędny do wykonania czynności doraźnej,</a:t>
            </a:r>
            <a:br>
              <a:rPr lang="pl-PL" sz="1600" dirty="0"/>
            </a:br>
            <a:r>
              <a:rPr lang="pl-PL" sz="1600" dirty="0"/>
              <a:t>3. wprowadzenie procedury weryfikacji liczebności zakładowej organizacji związkowej,</a:t>
            </a:r>
            <a:br>
              <a:rPr lang="pl-PL" sz="1600" dirty="0"/>
            </a:br>
            <a:r>
              <a:rPr lang="pl-PL" sz="1600" dirty="0"/>
              <a:t>4. wprowadzenie możliwości zawierania układów zbiorowych pracy dla innych niż pracownicy osób wykonujących pracę zarobkową,</a:t>
            </a:r>
            <a:br>
              <a:rPr lang="pl-PL" sz="1600" dirty="0"/>
            </a:br>
            <a:r>
              <a:rPr lang="pl-PL" sz="1600" dirty="0"/>
              <a:t>5. podwyższenie progów reprezentatywności dla zakładowych organizacji związkowych (z 7% do 8% dla organizacji wchodzących w skład Rady Dialogu Społecznego i ich organizacji członkowskich oraz z 10% do 15% dla pozostałych organizacji),</a:t>
            </a:r>
            <a:br>
              <a:rPr lang="pl-PL" sz="1600" dirty="0"/>
            </a:br>
            <a:r>
              <a:rPr lang="pl-PL" sz="1600" dirty="0"/>
              <a:t>6. objęcie także innych niż pracownicy działaczy związkowych szczególną ochroną przed rozwiązaniem lub wypowiedzeniem umowy,</a:t>
            </a:r>
            <a:br>
              <a:rPr lang="pl-PL" sz="1600" dirty="0"/>
            </a:br>
            <a:r>
              <a:rPr lang="pl-PL" sz="1600" dirty="0"/>
              <a:t>wprowadzenie możliwości przekazania dotacji ze środków budżetowych na pokrycie kosztów związanych z uczestnictwem polskich organizacji reprezentujących interesy osób wykonujących pracę zarobkową i pracodawców na forum organów Unii Europejskiej.</a:t>
            </a:r>
            <a:br>
              <a:rPr lang="pl-PL" dirty="0"/>
            </a:br>
            <a:endParaRPr lang="pl-PL" sz="1400" b="1" dirty="0"/>
          </a:p>
        </p:txBody>
      </p:sp>
      <p:sp>
        <p:nvSpPr>
          <p:cNvPr id="3" name="Podtytuł 2">
            <a:extLst>
              <a:ext uri="{FF2B5EF4-FFF2-40B4-BE49-F238E27FC236}">
                <a16:creationId xmlns:a16="http://schemas.microsoft.com/office/drawing/2014/main" id="{FD7FC6DA-AAB2-485C-AFF2-74D8FDBEA89F}"/>
              </a:ext>
            </a:extLst>
          </p:cNvPr>
          <p:cNvSpPr>
            <a:spLocks noGrp="1"/>
          </p:cNvSpPr>
          <p:nvPr>
            <p:ph type="subTitle" idx="1"/>
          </p:nvPr>
        </p:nvSpPr>
        <p:spPr>
          <a:xfrm>
            <a:off x="1884784" y="5327780"/>
            <a:ext cx="5613296" cy="1028569"/>
          </a:xfrm>
        </p:spPr>
        <p:txBody>
          <a:bodyPr>
            <a:normAutofit/>
          </a:bodyPr>
          <a:lstStyle/>
          <a:p>
            <a:pPr algn="l"/>
            <a:r>
              <a:rPr lang="pl-PL" b="1" dirty="0"/>
              <a:t>FORUM ZWIĄZKÓW ZAWODOWYCH </a:t>
            </a:r>
          </a:p>
        </p:txBody>
      </p:sp>
      <p:cxnSp>
        <p:nvCxnSpPr>
          <p:cNvPr id="38" name="Straight Connector 33">
            <a:extLst>
              <a:ext uri="{FF2B5EF4-FFF2-40B4-BE49-F238E27FC236}">
                <a16:creationId xmlns:a16="http://schemas.microsoft.com/office/drawing/2014/main" id="{D598FBE3-48D2-40A2-B7E6-F485834C821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72540" y="4450080"/>
            <a:ext cx="1234440"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7" name="Obraz 6">
            <a:extLst>
              <a:ext uri="{FF2B5EF4-FFF2-40B4-BE49-F238E27FC236}">
                <a16:creationId xmlns:a16="http://schemas.microsoft.com/office/drawing/2014/main" id="{A6D6212C-0783-4ACD-9881-385A15DBE5B3}"/>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10030328" y="4700588"/>
            <a:ext cx="1734867" cy="1734867"/>
          </a:xfrm>
          <a:custGeom>
            <a:avLst/>
            <a:gdLst>
              <a:gd name="connsiteX0" fmla="*/ 1722118 w 3444236"/>
              <a:gd name="connsiteY0" fmla="*/ 0 h 3444236"/>
              <a:gd name="connsiteX1" fmla="*/ 3444236 w 3444236"/>
              <a:gd name="connsiteY1" fmla="*/ 1722118 h 3444236"/>
              <a:gd name="connsiteX2" fmla="*/ 1722118 w 3444236"/>
              <a:gd name="connsiteY2" fmla="*/ 3444236 h 3444236"/>
              <a:gd name="connsiteX3" fmla="*/ 0 w 3444236"/>
              <a:gd name="connsiteY3" fmla="*/ 1722118 h 3444236"/>
              <a:gd name="connsiteX4" fmla="*/ 1722118 w 3444236"/>
              <a:gd name="connsiteY4" fmla="*/ 0 h 34442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4236" h="3444236">
                <a:moveTo>
                  <a:pt x="1722118" y="0"/>
                </a:moveTo>
                <a:cubicBezTo>
                  <a:pt x="2673218" y="0"/>
                  <a:pt x="3444236" y="771018"/>
                  <a:pt x="3444236" y="1722118"/>
                </a:cubicBezTo>
                <a:cubicBezTo>
                  <a:pt x="3444236" y="2673218"/>
                  <a:pt x="2673218" y="3444236"/>
                  <a:pt x="1722118" y="3444236"/>
                </a:cubicBezTo>
                <a:cubicBezTo>
                  <a:pt x="771018" y="3444236"/>
                  <a:pt x="0" y="2673218"/>
                  <a:pt x="0" y="1722118"/>
                </a:cubicBezTo>
                <a:cubicBezTo>
                  <a:pt x="0" y="771018"/>
                  <a:pt x="771018" y="0"/>
                  <a:pt x="1722118" y="0"/>
                </a:cubicBezTo>
                <a:close/>
              </a:path>
            </a:pathLst>
          </a:custGeom>
        </p:spPr>
      </p:pic>
    </p:spTree>
    <p:extLst>
      <p:ext uri="{BB962C8B-B14F-4D97-AF65-F5344CB8AC3E}">
        <p14:creationId xmlns:p14="http://schemas.microsoft.com/office/powerpoint/2010/main" val="17814696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29">
            <a:extLst>
              <a:ext uri="{FF2B5EF4-FFF2-40B4-BE49-F238E27FC236}">
                <a16:creationId xmlns:a16="http://schemas.microsoft.com/office/drawing/2014/main" id="{79CC44B5-53F9-4F03-9EEB-4C3C821A6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1">
            <a:extLst>
              <a:ext uri="{FF2B5EF4-FFF2-40B4-BE49-F238E27FC236}">
                <a16:creationId xmlns:a16="http://schemas.microsoft.com/office/drawing/2014/main" id="{1A3688C8-DFCE-4CCD-BCF0-5FB239E50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30410"/>
            <a:ext cx="7005134" cy="4827590"/>
          </a:xfrm>
          <a:custGeom>
            <a:avLst/>
            <a:gdLst>
              <a:gd name="connsiteX0" fmla="*/ 1974535 w 7005134"/>
              <a:gd name="connsiteY0" fmla="*/ 0 h 4827590"/>
              <a:gd name="connsiteX1" fmla="*/ 7003848 w 7005134"/>
              <a:gd name="connsiteY1" fmla="*/ 4776721 h 4827590"/>
              <a:gd name="connsiteX2" fmla="*/ 7005134 w 7005134"/>
              <a:gd name="connsiteY2" fmla="*/ 4827590 h 4827590"/>
              <a:gd name="connsiteX3" fmla="*/ 0 w 7005134"/>
              <a:gd name="connsiteY3" fmla="*/ 4827590 h 4827590"/>
              <a:gd name="connsiteX4" fmla="*/ 0 w 7005134"/>
              <a:gd name="connsiteY4" fmla="*/ 402231 h 4827590"/>
              <a:gd name="connsiteX5" fmla="*/ 14349 w 7005134"/>
              <a:gd name="connsiteY5" fmla="*/ 395744 h 4827590"/>
              <a:gd name="connsiteX6" fmla="*/ 1974535 w 7005134"/>
              <a:gd name="connsiteY6" fmla="*/ 0 h 4827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05134" h="4827590">
                <a:moveTo>
                  <a:pt x="1974535" y="0"/>
                </a:moveTo>
                <a:cubicBezTo>
                  <a:pt x="4668853" y="0"/>
                  <a:pt x="6868971" y="2115921"/>
                  <a:pt x="7003848" y="4776721"/>
                </a:cubicBezTo>
                <a:lnTo>
                  <a:pt x="7005134" y="4827590"/>
                </a:lnTo>
                <a:lnTo>
                  <a:pt x="0" y="4827590"/>
                </a:lnTo>
                <a:lnTo>
                  <a:pt x="0" y="402231"/>
                </a:lnTo>
                <a:lnTo>
                  <a:pt x="14349" y="395744"/>
                </a:lnTo>
                <a:cubicBezTo>
                  <a:pt x="616832" y="140915"/>
                  <a:pt x="1279227" y="0"/>
                  <a:pt x="1974535" y="0"/>
                </a:cubicBezTo>
                <a:close/>
              </a:path>
            </a:pathLst>
          </a:cu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E9EA0DD-7987-4C83-B7DD-EDE9CF7F2DF3}"/>
              </a:ext>
            </a:extLst>
          </p:cNvPr>
          <p:cNvSpPr>
            <a:spLocks noGrp="1"/>
          </p:cNvSpPr>
          <p:nvPr>
            <p:ph type="ctrTitle"/>
          </p:nvPr>
        </p:nvSpPr>
        <p:spPr>
          <a:xfrm>
            <a:off x="1158239" y="718457"/>
            <a:ext cx="10606955" cy="3148868"/>
          </a:xfrm>
        </p:spPr>
        <p:txBody>
          <a:bodyPr>
            <a:normAutofit fontScale="90000"/>
          </a:bodyPr>
          <a:lstStyle/>
          <a:p>
            <a:pPr algn="l"/>
            <a:br>
              <a:rPr lang="pl-PL" sz="1600" dirty="0"/>
            </a:br>
            <a:r>
              <a:rPr lang="pl-PL" sz="1600" b="1" i="1" u="sng" dirty="0"/>
              <a:t>Art. 25 (3) – cd.</a:t>
            </a:r>
            <a:br>
              <a:rPr lang="pl-PL" sz="1600" b="1" i="1" u="sng" dirty="0"/>
            </a:br>
            <a:br>
              <a:rPr lang="pl-PL" sz="1600" b="1" i="1" u="sng" dirty="0"/>
            </a:br>
            <a:r>
              <a:rPr lang="pl-PL" sz="1600" b="1" dirty="0"/>
              <a:t>4. W przypadku niewyłonienia wspólnej reprezentacji, o której mowa w ust. 3, reprezentatywną zakładową organizacją związkową jest organizacja zrzeszająca największą spośród nich liczbę osób wykonujących pracę zarobkową zatrudnionych u pracodawcy lub organizacja spełniająca kryterium reprezentatywności, o którym mowa w ust. 1 pkt 2. </a:t>
            </a:r>
            <a:br>
              <a:rPr lang="pl-PL" sz="1600" b="1" dirty="0"/>
            </a:br>
            <a:r>
              <a:rPr lang="pl-PL" sz="1600" b="1" dirty="0"/>
              <a:t>5. Utrata przymiotu reprezentatywności w sprawach dotyczących zbiorowych praw i interesów osób wykonujących pracę zarobkową pozostaje bez wpływu na pozostałe uprawnienia reprezentatywnych zakładowych organizacji związkowych i posiadanie przymiotu reprezentatywności w pozostałych sprawach. </a:t>
            </a:r>
            <a:br>
              <a:rPr lang="pl-PL" sz="1600" b="1" dirty="0"/>
            </a:br>
            <a:r>
              <a:rPr lang="pl-PL" sz="1600" b="1" dirty="0"/>
              <a:t>6. Przy ustalaniu liczby osób wykonujących pracę zarobkową zrzeszonych w zakładowej organizacji związkowej, o której mowa w ust. 1 lub 2, uwzględnia się wyłącznie osoby wykonujące pracę zarobkową należące do tej organizacji przez okres co najmniej 6 miesięcy przed przystąpieniem do rokowań lub uzgodnień. </a:t>
            </a:r>
            <a:br>
              <a:rPr lang="pl-PL" sz="1600" b="1" dirty="0"/>
            </a:br>
            <a:r>
              <a:rPr lang="pl-PL" sz="1600" b="1" dirty="0"/>
              <a:t>7. Przy ustalaniu liczby osób wykonujących pracę zarobkową zatrudnionych u pracodawcy, od której liczy się procent wskazany w ust. 1 pkt 1 lub 2, lub przy ustalaniu największej liczby osób wykonujących pracę zarobkową zatrudnionych u pracodawcy, o której mowa w ust. 2, uwzględnia się wyłącznie osoby wykonujące pracę zarobkową zatrudnione u pracodawcy przez okres co najmniej 6 miesięcy przed rozpoczęciem rokowań lub uzgodnień. </a:t>
            </a:r>
            <a:br>
              <a:rPr lang="pl-PL" sz="1600" b="1" dirty="0"/>
            </a:br>
            <a:r>
              <a:rPr lang="pl-PL" sz="1600" b="1" dirty="0">
                <a:solidFill>
                  <a:srgbClr val="FF0000"/>
                </a:solidFill>
              </a:rPr>
              <a:t>8. W celu stwierdzenia reprezentatywności stosuje się odpowiednio przepisy art. 25(1) ust. 2–12</a:t>
            </a:r>
            <a:endParaRPr lang="pl-PL" sz="1400" b="1" dirty="0">
              <a:solidFill>
                <a:srgbClr val="FF0000"/>
              </a:solidFill>
            </a:endParaRPr>
          </a:p>
        </p:txBody>
      </p:sp>
      <p:sp>
        <p:nvSpPr>
          <p:cNvPr id="3" name="Podtytuł 2">
            <a:extLst>
              <a:ext uri="{FF2B5EF4-FFF2-40B4-BE49-F238E27FC236}">
                <a16:creationId xmlns:a16="http://schemas.microsoft.com/office/drawing/2014/main" id="{FD7FC6DA-AAB2-485C-AFF2-74D8FDBEA89F}"/>
              </a:ext>
            </a:extLst>
          </p:cNvPr>
          <p:cNvSpPr>
            <a:spLocks noGrp="1"/>
          </p:cNvSpPr>
          <p:nvPr>
            <p:ph type="subTitle" idx="1"/>
          </p:nvPr>
        </p:nvSpPr>
        <p:spPr>
          <a:xfrm>
            <a:off x="1884784" y="5327780"/>
            <a:ext cx="5613296" cy="1028569"/>
          </a:xfrm>
        </p:spPr>
        <p:txBody>
          <a:bodyPr>
            <a:normAutofit/>
          </a:bodyPr>
          <a:lstStyle/>
          <a:p>
            <a:pPr algn="l"/>
            <a:r>
              <a:rPr lang="pl-PL" b="1" dirty="0"/>
              <a:t>FORUM ZWIĄZKÓW ZAWODOWYCH </a:t>
            </a:r>
          </a:p>
        </p:txBody>
      </p:sp>
      <p:cxnSp>
        <p:nvCxnSpPr>
          <p:cNvPr id="38" name="Straight Connector 33">
            <a:extLst>
              <a:ext uri="{FF2B5EF4-FFF2-40B4-BE49-F238E27FC236}">
                <a16:creationId xmlns:a16="http://schemas.microsoft.com/office/drawing/2014/main" id="{D598FBE3-48D2-40A2-B7E6-F485834C821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72540" y="4450080"/>
            <a:ext cx="1234440"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7" name="Obraz 6">
            <a:extLst>
              <a:ext uri="{FF2B5EF4-FFF2-40B4-BE49-F238E27FC236}">
                <a16:creationId xmlns:a16="http://schemas.microsoft.com/office/drawing/2014/main" id="{A6D6212C-0783-4ACD-9881-385A15DBE5B3}"/>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10030328" y="4700588"/>
            <a:ext cx="1734867" cy="1734867"/>
          </a:xfrm>
          <a:custGeom>
            <a:avLst/>
            <a:gdLst>
              <a:gd name="connsiteX0" fmla="*/ 1722118 w 3444236"/>
              <a:gd name="connsiteY0" fmla="*/ 0 h 3444236"/>
              <a:gd name="connsiteX1" fmla="*/ 3444236 w 3444236"/>
              <a:gd name="connsiteY1" fmla="*/ 1722118 h 3444236"/>
              <a:gd name="connsiteX2" fmla="*/ 1722118 w 3444236"/>
              <a:gd name="connsiteY2" fmla="*/ 3444236 h 3444236"/>
              <a:gd name="connsiteX3" fmla="*/ 0 w 3444236"/>
              <a:gd name="connsiteY3" fmla="*/ 1722118 h 3444236"/>
              <a:gd name="connsiteX4" fmla="*/ 1722118 w 3444236"/>
              <a:gd name="connsiteY4" fmla="*/ 0 h 34442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4236" h="3444236">
                <a:moveTo>
                  <a:pt x="1722118" y="0"/>
                </a:moveTo>
                <a:cubicBezTo>
                  <a:pt x="2673218" y="0"/>
                  <a:pt x="3444236" y="771018"/>
                  <a:pt x="3444236" y="1722118"/>
                </a:cubicBezTo>
                <a:cubicBezTo>
                  <a:pt x="3444236" y="2673218"/>
                  <a:pt x="2673218" y="3444236"/>
                  <a:pt x="1722118" y="3444236"/>
                </a:cubicBezTo>
                <a:cubicBezTo>
                  <a:pt x="771018" y="3444236"/>
                  <a:pt x="0" y="2673218"/>
                  <a:pt x="0" y="1722118"/>
                </a:cubicBezTo>
                <a:cubicBezTo>
                  <a:pt x="0" y="771018"/>
                  <a:pt x="771018" y="0"/>
                  <a:pt x="1722118" y="0"/>
                </a:cubicBezTo>
                <a:close/>
              </a:path>
            </a:pathLst>
          </a:custGeom>
        </p:spPr>
      </p:pic>
    </p:spTree>
    <p:extLst>
      <p:ext uri="{BB962C8B-B14F-4D97-AF65-F5344CB8AC3E}">
        <p14:creationId xmlns:p14="http://schemas.microsoft.com/office/powerpoint/2010/main" val="6537399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29">
            <a:extLst>
              <a:ext uri="{FF2B5EF4-FFF2-40B4-BE49-F238E27FC236}">
                <a16:creationId xmlns:a16="http://schemas.microsoft.com/office/drawing/2014/main" id="{79CC44B5-53F9-4F03-9EEB-4C3C821A6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1">
            <a:extLst>
              <a:ext uri="{FF2B5EF4-FFF2-40B4-BE49-F238E27FC236}">
                <a16:creationId xmlns:a16="http://schemas.microsoft.com/office/drawing/2014/main" id="{1A3688C8-DFCE-4CCD-BCF0-5FB239E50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30410"/>
            <a:ext cx="7005134" cy="4827590"/>
          </a:xfrm>
          <a:custGeom>
            <a:avLst/>
            <a:gdLst>
              <a:gd name="connsiteX0" fmla="*/ 1974535 w 7005134"/>
              <a:gd name="connsiteY0" fmla="*/ 0 h 4827590"/>
              <a:gd name="connsiteX1" fmla="*/ 7003848 w 7005134"/>
              <a:gd name="connsiteY1" fmla="*/ 4776721 h 4827590"/>
              <a:gd name="connsiteX2" fmla="*/ 7005134 w 7005134"/>
              <a:gd name="connsiteY2" fmla="*/ 4827590 h 4827590"/>
              <a:gd name="connsiteX3" fmla="*/ 0 w 7005134"/>
              <a:gd name="connsiteY3" fmla="*/ 4827590 h 4827590"/>
              <a:gd name="connsiteX4" fmla="*/ 0 w 7005134"/>
              <a:gd name="connsiteY4" fmla="*/ 402231 h 4827590"/>
              <a:gd name="connsiteX5" fmla="*/ 14349 w 7005134"/>
              <a:gd name="connsiteY5" fmla="*/ 395744 h 4827590"/>
              <a:gd name="connsiteX6" fmla="*/ 1974535 w 7005134"/>
              <a:gd name="connsiteY6" fmla="*/ 0 h 4827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05134" h="4827590">
                <a:moveTo>
                  <a:pt x="1974535" y="0"/>
                </a:moveTo>
                <a:cubicBezTo>
                  <a:pt x="4668853" y="0"/>
                  <a:pt x="6868971" y="2115921"/>
                  <a:pt x="7003848" y="4776721"/>
                </a:cubicBezTo>
                <a:lnTo>
                  <a:pt x="7005134" y="4827590"/>
                </a:lnTo>
                <a:lnTo>
                  <a:pt x="0" y="4827590"/>
                </a:lnTo>
                <a:lnTo>
                  <a:pt x="0" y="402231"/>
                </a:lnTo>
                <a:lnTo>
                  <a:pt x="14349" y="395744"/>
                </a:lnTo>
                <a:cubicBezTo>
                  <a:pt x="616832" y="140915"/>
                  <a:pt x="1279227" y="0"/>
                  <a:pt x="1974535" y="0"/>
                </a:cubicBezTo>
                <a:close/>
              </a:path>
            </a:pathLst>
          </a:cu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E9EA0DD-7987-4C83-B7DD-EDE9CF7F2DF3}"/>
              </a:ext>
            </a:extLst>
          </p:cNvPr>
          <p:cNvSpPr>
            <a:spLocks noGrp="1"/>
          </p:cNvSpPr>
          <p:nvPr>
            <p:ph type="ctrTitle"/>
          </p:nvPr>
        </p:nvSpPr>
        <p:spPr>
          <a:xfrm>
            <a:off x="1158239" y="718456"/>
            <a:ext cx="10606955" cy="3309059"/>
          </a:xfrm>
        </p:spPr>
        <p:txBody>
          <a:bodyPr>
            <a:normAutofit fontScale="90000"/>
          </a:bodyPr>
          <a:lstStyle/>
          <a:p>
            <a:pPr algn="l"/>
            <a:br>
              <a:rPr lang="pl-PL" sz="1600" dirty="0"/>
            </a:br>
            <a:r>
              <a:rPr lang="pl-PL" sz="1600" dirty="0"/>
              <a:t>Art. 26. Do zakresu działania zakładowej organizacji związkowej należy w szczególności:</a:t>
            </a:r>
            <a:br>
              <a:rPr lang="pl-PL" sz="1600" dirty="0"/>
            </a:br>
            <a:br>
              <a:rPr lang="pl-PL" sz="1600" dirty="0"/>
            </a:br>
            <a:r>
              <a:rPr lang="pl-PL" sz="1600" i="1" u="sng" dirty="0"/>
              <a:t>dotychczasowe brzmienie:</a:t>
            </a:r>
            <a:br>
              <a:rPr lang="pl-PL" sz="1600" i="1" u="sng" dirty="0"/>
            </a:br>
            <a:r>
              <a:rPr lang="pl-PL" sz="1600" dirty="0"/>
              <a:t>1) zajmowanie stanowiska w indywidualnych sprawach pracowniczych w zakresie unormowanym w przepisach prawa pracy;</a:t>
            </a:r>
            <a:br>
              <a:rPr lang="pl-PL" sz="1600" dirty="0"/>
            </a:br>
            <a:br>
              <a:rPr lang="pl-PL" sz="1600" dirty="0"/>
            </a:br>
            <a:r>
              <a:rPr lang="pl-PL" sz="1600" i="1" u="sng" dirty="0"/>
              <a:t>Nowe brzmienie:</a:t>
            </a:r>
            <a:br>
              <a:rPr lang="pl-PL" sz="1600" i="1" u="sng" dirty="0"/>
            </a:br>
            <a:r>
              <a:rPr lang="pl-PL" sz="1600" b="1" dirty="0"/>
              <a:t>1) zajmowanie stanowiska w indywidualnych sprawach pracowniczych w zakresie unormowanym w przepisach prawa pracy oraz w indywidualnych sprawach osób wykonujących pracę zarobkową w zakresie związanym z wykonywaniem tej pracy;</a:t>
            </a:r>
            <a:br>
              <a:rPr lang="pl-PL" sz="1600" dirty="0"/>
            </a:br>
            <a:br>
              <a:rPr lang="pl-PL" sz="1600" dirty="0"/>
            </a:br>
            <a:r>
              <a:rPr lang="pl-PL" sz="1600" i="1" u="sng" dirty="0"/>
              <a:t>Dotychczasowe brzmienie:</a:t>
            </a:r>
            <a:br>
              <a:rPr lang="pl-PL" sz="1600" i="1" u="sng" dirty="0"/>
            </a:br>
            <a:r>
              <a:rPr lang="pl-PL" sz="1600" dirty="0"/>
              <a:t>2) zajmowanie stanowiska wobec pracodawcy i organu samorządu załogi w sprawach dotyczących zbiorowych interesów i praw pracowników;  </a:t>
            </a:r>
            <a:br>
              <a:rPr lang="pl-PL" sz="1600" dirty="0"/>
            </a:br>
            <a:br>
              <a:rPr lang="pl-PL" sz="1600" dirty="0"/>
            </a:br>
            <a:r>
              <a:rPr lang="pl-PL" sz="1600" i="1" u="sng" dirty="0"/>
              <a:t>Nowe brzmienie:</a:t>
            </a:r>
            <a:br>
              <a:rPr lang="pl-PL" sz="1600" i="1" u="sng" dirty="0"/>
            </a:br>
            <a:r>
              <a:rPr lang="pl-PL" sz="1600" b="1" dirty="0"/>
              <a:t>2) zajmowanie stanowiska wobec pracodawcy lub organu samorządu załogi w sprawach dotyczących zbiorowych interesów i praw osób wykonujących pracę zarobkową</a:t>
            </a:r>
            <a:r>
              <a:rPr lang="pl-PL" sz="1600" dirty="0"/>
              <a:t>;</a:t>
            </a:r>
            <a:br>
              <a:rPr lang="pl-PL" sz="1600" dirty="0"/>
            </a:br>
            <a:r>
              <a:rPr lang="pl-PL" sz="1600" dirty="0"/>
              <a:t> </a:t>
            </a:r>
            <a:endParaRPr lang="pl-PL" sz="1400" b="1" dirty="0"/>
          </a:p>
        </p:txBody>
      </p:sp>
      <p:sp>
        <p:nvSpPr>
          <p:cNvPr id="3" name="Podtytuł 2">
            <a:extLst>
              <a:ext uri="{FF2B5EF4-FFF2-40B4-BE49-F238E27FC236}">
                <a16:creationId xmlns:a16="http://schemas.microsoft.com/office/drawing/2014/main" id="{FD7FC6DA-AAB2-485C-AFF2-74D8FDBEA89F}"/>
              </a:ext>
            </a:extLst>
          </p:cNvPr>
          <p:cNvSpPr>
            <a:spLocks noGrp="1"/>
          </p:cNvSpPr>
          <p:nvPr>
            <p:ph type="subTitle" idx="1"/>
          </p:nvPr>
        </p:nvSpPr>
        <p:spPr>
          <a:xfrm>
            <a:off x="1884784" y="5327780"/>
            <a:ext cx="5613296" cy="1028569"/>
          </a:xfrm>
        </p:spPr>
        <p:txBody>
          <a:bodyPr>
            <a:normAutofit/>
          </a:bodyPr>
          <a:lstStyle/>
          <a:p>
            <a:pPr algn="l"/>
            <a:r>
              <a:rPr lang="pl-PL" b="1" dirty="0"/>
              <a:t>FORUM ZWIĄZKÓW ZAWODOWYCH </a:t>
            </a:r>
          </a:p>
        </p:txBody>
      </p:sp>
      <p:cxnSp>
        <p:nvCxnSpPr>
          <p:cNvPr id="38" name="Straight Connector 33">
            <a:extLst>
              <a:ext uri="{FF2B5EF4-FFF2-40B4-BE49-F238E27FC236}">
                <a16:creationId xmlns:a16="http://schemas.microsoft.com/office/drawing/2014/main" id="{D598FBE3-48D2-40A2-B7E6-F485834C821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72540" y="4450080"/>
            <a:ext cx="1234440"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7" name="Obraz 6">
            <a:extLst>
              <a:ext uri="{FF2B5EF4-FFF2-40B4-BE49-F238E27FC236}">
                <a16:creationId xmlns:a16="http://schemas.microsoft.com/office/drawing/2014/main" id="{A6D6212C-0783-4ACD-9881-385A15DBE5B3}"/>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10030328" y="4700588"/>
            <a:ext cx="1734867" cy="1734867"/>
          </a:xfrm>
          <a:custGeom>
            <a:avLst/>
            <a:gdLst>
              <a:gd name="connsiteX0" fmla="*/ 1722118 w 3444236"/>
              <a:gd name="connsiteY0" fmla="*/ 0 h 3444236"/>
              <a:gd name="connsiteX1" fmla="*/ 3444236 w 3444236"/>
              <a:gd name="connsiteY1" fmla="*/ 1722118 h 3444236"/>
              <a:gd name="connsiteX2" fmla="*/ 1722118 w 3444236"/>
              <a:gd name="connsiteY2" fmla="*/ 3444236 h 3444236"/>
              <a:gd name="connsiteX3" fmla="*/ 0 w 3444236"/>
              <a:gd name="connsiteY3" fmla="*/ 1722118 h 3444236"/>
              <a:gd name="connsiteX4" fmla="*/ 1722118 w 3444236"/>
              <a:gd name="connsiteY4" fmla="*/ 0 h 34442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4236" h="3444236">
                <a:moveTo>
                  <a:pt x="1722118" y="0"/>
                </a:moveTo>
                <a:cubicBezTo>
                  <a:pt x="2673218" y="0"/>
                  <a:pt x="3444236" y="771018"/>
                  <a:pt x="3444236" y="1722118"/>
                </a:cubicBezTo>
                <a:cubicBezTo>
                  <a:pt x="3444236" y="2673218"/>
                  <a:pt x="2673218" y="3444236"/>
                  <a:pt x="1722118" y="3444236"/>
                </a:cubicBezTo>
                <a:cubicBezTo>
                  <a:pt x="771018" y="3444236"/>
                  <a:pt x="0" y="2673218"/>
                  <a:pt x="0" y="1722118"/>
                </a:cubicBezTo>
                <a:cubicBezTo>
                  <a:pt x="0" y="771018"/>
                  <a:pt x="771018" y="0"/>
                  <a:pt x="1722118" y="0"/>
                </a:cubicBezTo>
                <a:close/>
              </a:path>
            </a:pathLst>
          </a:custGeom>
        </p:spPr>
      </p:pic>
    </p:spTree>
    <p:extLst>
      <p:ext uri="{BB962C8B-B14F-4D97-AF65-F5344CB8AC3E}">
        <p14:creationId xmlns:p14="http://schemas.microsoft.com/office/powerpoint/2010/main" val="41329748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29">
            <a:extLst>
              <a:ext uri="{FF2B5EF4-FFF2-40B4-BE49-F238E27FC236}">
                <a16:creationId xmlns:a16="http://schemas.microsoft.com/office/drawing/2014/main" id="{79CC44B5-53F9-4F03-9EEB-4C3C821A6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1">
            <a:extLst>
              <a:ext uri="{FF2B5EF4-FFF2-40B4-BE49-F238E27FC236}">
                <a16:creationId xmlns:a16="http://schemas.microsoft.com/office/drawing/2014/main" id="{1A3688C8-DFCE-4CCD-BCF0-5FB239E50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30410"/>
            <a:ext cx="7005134" cy="4827590"/>
          </a:xfrm>
          <a:custGeom>
            <a:avLst/>
            <a:gdLst>
              <a:gd name="connsiteX0" fmla="*/ 1974535 w 7005134"/>
              <a:gd name="connsiteY0" fmla="*/ 0 h 4827590"/>
              <a:gd name="connsiteX1" fmla="*/ 7003848 w 7005134"/>
              <a:gd name="connsiteY1" fmla="*/ 4776721 h 4827590"/>
              <a:gd name="connsiteX2" fmla="*/ 7005134 w 7005134"/>
              <a:gd name="connsiteY2" fmla="*/ 4827590 h 4827590"/>
              <a:gd name="connsiteX3" fmla="*/ 0 w 7005134"/>
              <a:gd name="connsiteY3" fmla="*/ 4827590 h 4827590"/>
              <a:gd name="connsiteX4" fmla="*/ 0 w 7005134"/>
              <a:gd name="connsiteY4" fmla="*/ 402231 h 4827590"/>
              <a:gd name="connsiteX5" fmla="*/ 14349 w 7005134"/>
              <a:gd name="connsiteY5" fmla="*/ 395744 h 4827590"/>
              <a:gd name="connsiteX6" fmla="*/ 1974535 w 7005134"/>
              <a:gd name="connsiteY6" fmla="*/ 0 h 4827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05134" h="4827590">
                <a:moveTo>
                  <a:pt x="1974535" y="0"/>
                </a:moveTo>
                <a:cubicBezTo>
                  <a:pt x="4668853" y="0"/>
                  <a:pt x="6868971" y="2115921"/>
                  <a:pt x="7003848" y="4776721"/>
                </a:cubicBezTo>
                <a:lnTo>
                  <a:pt x="7005134" y="4827590"/>
                </a:lnTo>
                <a:lnTo>
                  <a:pt x="0" y="4827590"/>
                </a:lnTo>
                <a:lnTo>
                  <a:pt x="0" y="402231"/>
                </a:lnTo>
                <a:lnTo>
                  <a:pt x="14349" y="395744"/>
                </a:lnTo>
                <a:cubicBezTo>
                  <a:pt x="616832" y="140915"/>
                  <a:pt x="1279227" y="0"/>
                  <a:pt x="1974535" y="0"/>
                </a:cubicBezTo>
                <a:close/>
              </a:path>
            </a:pathLst>
          </a:cu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E9EA0DD-7987-4C83-B7DD-EDE9CF7F2DF3}"/>
              </a:ext>
            </a:extLst>
          </p:cNvPr>
          <p:cNvSpPr>
            <a:spLocks noGrp="1"/>
          </p:cNvSpPr>
          <p:nvPr>
            <p:ph type="ctrTitle"/>
          </p:nvPr>
        </p:nvSpPr>
        <p:spPr>
          <a:xfrm>
            <a:off x="1158239" y="718456"/>
            <a:ext cx="10606955" cy="3309059"/>
          </a:xfrm>
        </p:spPr>
        <p:txBody>
          <a:bodyPr>
            <a:normAutofit fontScale="90000"/>
          </a:bodyPr>
          <a:lstStyle/>
          <a:p>
            <a:pPr algn="l"/>
            <a:r>
              <a:rPr lang="pl-PL" sz="1600" b="1" dirty="0"/>
              <a:t>Art. 27 </a:t>
            </a:r>
            <a:br>
              <a:rPr lang="pl-PL" sz="1600" dirty="0"/>
            </a:br>
            <a:r>
              <a:rPr lang="pl-PL" sz="1600" dirty="0"/>
              <a:t>……….</a:t>
            </a:r>
            <a:br>
              <a:rPr lang="pl-PL" sz="1600" dirty="0"/>
            </a:br>
            <a:r>
              <a:rPr lang="pl-PL" sz="1600" i="1" dirty="0"/>
              <a:t>Dotychczasowe brzmienie:</a:t>
            </a:r>
            <a:br>
              <a:rPr lang="pl-PL" sz="1600" i="1" dirty="0"/>
            </a:br>
            <a:r>
              <a:rPr lang="pl-PL" sz="1600" dirty="0"/>
              <a:t>2. Przyznawanie </a:t>
            </a:r>
            <a:r>
              <a:rPr lang="pl-PL" sz="1600" u="sng" dirty="0"/>
              <a:t>pracownikom </a:t>
            </a:r>
            <a:r>
              <a:rPr lang="pl-PL" sz="1600" dirty="0"/>
              <a:t>świadczeń z funduszu, o którym mowa w ust. 1, dokonywane jest w uzgodnieniu z zakładową organizacją związkową.  </a:t>
            </a:r>
            <a:br>
              <a:rPr lang="pl-PL" sz="1600" dirty="0"/>
            </a:br>
            <a:br>
              <a:rPr lang="pl-PL" sz="1600" dirty="0"/>
            </a:br>
            <a:r>
              <a:rPr lang="pl-PL" sz="1600" i="1" u="sng" dirty="0"/>
              <a:t>Nowe brzmienie:</a:t>
            </a:r>
            <a:br>
              <a:rPr lang="pl-PL" sz="1600" i="1" u="sng" dirty="0"/>
            </a:br>
            <a:r>
              <a:rPr lang="pl-PL" sz="1600" b="1" dirty="0"/>
              <a:t>2. Przyznawanie świadczeń z funduszu, o którym mowa w ust. 1, jest dokonywane w uzgodnieniu z zakładową organizacją związkową. </a:t>
            </a:r>
            <a:br>
              <a:rPr lang="pl-PL" sz="1600" dirty="0"/>
            </a:br>
            <a:br>
              <a:rPr lang="pl-PL" sz="1600" dirty="0"/>
            </a:br>
            <a:r>
              <a:rPr lang="pl-PL" sz="1600" i="1" u="sng" dirty="0"/>
              <a:t>Dotychczasowe brzmienie:</a:t>
            </a:r>
            <a:br>
              <a:rPr lang="pl-PL" sz="1600" i="1" u="sng" dirty="0"/>
            </a:br>
            <a:r>
              <a:rPr lang="pl-PL" sz="1600" dirty="0"/>
              <a:t>3. Regulaminy nagród i premiowania są ustalane i zmieniane w uzgodnieniu z zakładową organizacją związkową; dotyczy to również zasad podziału środków na wynagrodzenia dla pracowników zatrudnionych w państwowej jednostce sfery budżetowej. </a:t>
            </a:r>
            <a:br>
              <a:rPr lang="pl-PL" sz="1600" dirty="0"/>
            </a:br>
            <a:br>
              <a:rPr lang="pl-PL" sz="1600" dirty="0"/>
            </a:br>
            <a:r>
              <a:rPr lang="pl-PL" sz="1600" i="1" u="sng" dirty="0"/>
              <a:t>Nowe brzmienie:</a:t>
            </a:r>
            <a:br>
              <a:rPr lang="pl-PL" sz="1600" i="1" u="sng" dirty="0"/>
            </a:br>
            <a:r>
              <a:rPr lang="pl-PL" sz="1600" b="1" dirty="0"/>
              <a:t>3. Regulaminy nagród i premiowania są ustalane i zmieniane w uzgodnieniu z zakładową organizacją związkową; dotyczy to również zasad podziału środków na wynagrodzenia dla pracowników zatrudnionych </a:t>
            </a:r>
            <a:r>
              <a:rPr lang="pl-PL" sz="1600" b="1" u="sng" dirty="0"/>
              <a:t>w jednostkach sektora finansów publicznych.</a:t>
            </a:r>
            <a:endParaRPr lang="pl-PL" sz="1400" b="1" u="sng" dirty="0"/>
          </a:p>
        </p:txBody>
      </p:sp>
      <p:sp>
        <p:nvSpPr>
          <p:cNvPr id="3" name="Podtytuł 2">
            <a:extLst>
              <a:ext uri="{FF2B5EF4-FFF2-40B4-BE49-F238E27FC236}">
                <a16:creationId xmlns:a16="http://schemas.microsoft.com/office/drawing/2014/main" id="{FD7FC6DA-AAB2-485C-AFF2-74D8FDBEA89F}"/>
              </a:ext>
            </a:extLst>
          </p:cNvPr>
          <p:cNvSpPr>
            <a:spLocks noGrp="1"/>
          </p:cNvSpPr>
          <p:nvPr>
            <p:ph type="subTitle" idx="1"/>
          </p:nvPr>
        </p:nvSpPr>
        <p:spPr>
          <a:xfrm>
            <a:off x="1884784" y="5327780"/>
            <a:ext cx="5613296" cy="1028569"/>
          </a:xfrm>
        </p:spPr>
        <p:txBody>
          <a:bodyPr>
            <a:normAutofit/>
          </a:bodyPr>
          <a:lstStyle/>
          <a:p>
            <a:pPr algn="l"/>
            <a:r>
              <a:rPr lang="pl-PL" b="1" dirty="0"/>
              <a:t>FORUM ZWIĄZKÓW ZAWODOWYCH </a:t>
            </a:r>
          </a:p>
        </p:txBody>
      </p:sp>
      <p:cxnSp>
        <p:nvCxnSpPr>
          <p:cNvPr id="38" name="Straight Connector 33">
            <a:extLst>
              <a:ext uri="{FF2B5EF4-FFF2-40B4-BE49-F238E27FC236}">
                <a16:creationId xmlns:a16="http://schemas.microsoft.com/office/drawing/2014/main" id="{D598FBE3-48D2-40A2-B7E6-F485834C821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72540" y="4450080"/>
            <a:ext cx="1234440"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7" name="Obraz 6">
            <a:extLst>
              <a:ext uri="{FF2B5EF4-FFF2-40B4-BE49-F238E27FC236}">
                <a16:creationId xmlns:a16="http://schemas.microsoft.com/office/drawing/2014/main" id="{A6D6212C-0783-4ACD-9881-385A15DBE5B3}"/>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10030328" y="4700588"/>
            <a:ext cx="1734867" cy="1734867"/>
          </a:xfrm>
          <a:custGeom>
            <a:avLst/>
            <a:gdLst>
              <a:gd name="connsiteX0" fmla="*/ 1722118 w 3444236"/>
              <a:gd name="connsiteY0" fmla="*/ 0 h 3444236"/>
              <a:gd name="connsiteX1" fmla="*/ 3444236 w 3444236"/>
              <a:gd name="connsiteY1" fmla="*/ 1722118 h 3444236"/>
              <a:gd name="connsiteX2" fmla="*/ 1722118 w 3444236"/>
              <a:gd name="connsiteY2" fmla="*/ 3444236 h 3444236"/>
              <a:gd name="connsiteX3" fmla="*/ 0 w 3444236"/>
              <a:gd name="connsiteY3" fmla="*/ 1722118 h 3444236"/>
              <a:gd name="connsiteX4" fmla="*/ 1722118 w 3444236"/>
              <a:gd name="connsiteY4" fmla="*/ 0 h 34442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4236" h="3444236">
                <a:moveTo>
                  <a:pt x="1722118" y="0"/>
                </a:moveTo>
                <a:cubicBezTo>
                  <a:pt x="2673218" y="0"/>
                  <a:pt x="3444236" y="771018"/>
                  <a:pt x="3444236" y="1722118"/>
                </a:cubicBezTo>
                <a:cubicBezTo>
                  <a:pt x="3444236" y="2673218"/>
                  <a:pt x="2673218" y="3444236"/>
                  <a:pt x="1722118" y="3444236"/>
                </a:cubicBezTo>
                <a:cubicBezTo>
                  <a:pt x="771018" y="3444236"/>
                  <a:pt x="0" y="2673218"/>
                  <a:pt x="0" y="1722118"/>
                </a:cubicBezTo>
                <a:cubicBezTo>
                  <a:pt x="0" y="771018"/>
                  <a:pt x="771018" y="0"/>
                  <a:pt x="1722118" y="0"/>
                </a:cubicBezTo>
                <a:close/>
              </a:path>
            </a:pathLst>
          </a:custGeom>
        </p:spPr>
      </p:pic>
    </p:spTree>
    <p:extLst>
      <p:ext uri="{BB962C8B-B14F-4D97-AF65-F5344CB8AC3E}">
        <p14:creationId xmlns:p14="http://schemas.microsoft.com/office/powerpoint/2010/main" val="22601241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29">
            <a:extLst>
              <a:ext uri="{FF2B5EF4-FFF2-40B4-BE49-F238E27FC236}">
                <a16:creationId xmlns:a16="http://schemas.microsoft.com/office/drawing/2014/main" id="{79CC44B5-53F9-4F03-9EEB-4C3C821A6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1">
            <a:extLst>
              <a:ext uri="{FF2B5EF4-FFF2-40B4-BE49-F238E27FC236}">
                <a16:creationId xmlns:a16="http://schemas.microsoft.com/office/drawing/2014/main" id="{1A3688C8-DFCE-4CCD-BCF0-5FB239E50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30410"/>
            <a:ext cx="7005134" cy="4827590"/>
          </a:xfrm>
          <a:custGeom>
            <a:avLst/>
            <a:gdLst>
              <a:gd name="connsiteX0" fmla="*/ 1974535 w 7005134"/>
              <a:gd name="connsiteY0" fmla="*/ 0 h 4827590"/>
              <a:gd name="connsiteX1" fmla="*/ 7003848 w 7005134"/>
              <a:gd name="connsiteY1" fmla="*/ 4776721 h 4827590"/>
              <a:gd name="connsiteX2" fmla="*/ 7005134 w 7005134"/>
              <a:gd name="connsiteY2" fmla="*/ 4827590 h 4827590"/>
              <a:gd name="connsiteX3" fmla="*/ 0 w 7005134"/>
              <a:gd name="connsiteY3" fmla="*/ 4827590 h 4827590"/>
              <a:gd name="connsiteX4" fmla="*/ 0 w 7005134"/>
              <a:gd name="connsiteY4" fmla="*/ 402231 h 4827590"/>
              <a:gd name="connsiteX5" fmla="*/ 14349 w 7005134"/>
              <a:gd name="connsiteY5" fmla="*/ 395744 h 4827590"/>
              <a:gd name="connsiteX6" fmla="*/ 1974535 w 7005134"/>
              <a:gd name="connsiteY6" fmla="*/ 0 h 4827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05134" h="4827590">
                <a:moveTo>
                  <a:pt x="1974535" y="0"/>
                </a:moveTo>
                <a:cubicBezTo>
                  <a:pt x="4668853" y="0"/>
                  <a:pt x="6868971" y="2115921"/>
                  <a:pt x="7003848" y="4776721"/>
                </a:cubicBezTo>
                <a:lnTo>
                  <a:pt x="7005134" y="4827590"/>
                </a:lnTo>
                <a:lnTo>
                  <a:pt x="0" y="4827590"/>
                </a:lnTo>
                <a:lnTo>
                  <a:pt x="0" y="402231"/>
                </a:lnTo>
                <a:lnTo>
                  <a:pt x="14349" y="395744"/>
                </a:lnTo>
                <a:cubicBezTo>
                  <a:pt x="616832" y="140915"/>
                  <a:pt x="1279227" y="0"/>
                  <a:pt x="1974535" y="0"/>
                </a:cubicBezTo>
                <a:close/>
              </a:path>
            </a:pathLst>
          </a:cu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E9EA0DD-7987-4C83-B7DD-EDE9CF7F2DF3}"/>
              </a:ext>
            </a:extLst>
          </p:cNvPr>
          <p:cNvSpPr>
            <a:spLocks noGrp="1"/>
          </p:cNvSpPr>
          <p:nvPr>
            <p:ph type="ctrTitle"/>
          </p:nvPr>
        </p:nvSpPr>
        <p:spPr>
          <a:xfrm>
            <a:off x="1158239" y="718456"/>
            <a:ext cx="10606955" cy="3309059"/>
          </a:xfrm>
        </p:spPr>
        <p:txBody>
          <a:bodyPr>
            <a:normAutofit/>
          </a:bodyPr>
          <a:lstStyle/>
          <a:p>
            <a:pPr algn="l"/>
            <a:r>
              <a:rPr lang="pl-PL" sz="1600" i="1" u="sng" dirty="0"/>
              <a:t>Dotychczasowe brzmienie:</a:t>
            </a:r>
            <a:br>
              <a:rPr lang="pl-PL" sz="1600" i="1" u="sng" dirty="0"/>
            </a:br>
            <a:r>
              <a:rPr lang="pl-PL" sz="1600" dirty="0"/>
              <a:t>Art. 28. Pracodawca jest obowiązany udzielić na żądanie związku zawodowego informacji niezbędnych do prowadzenia działalności związkowej, w szczególności informacji dotyczących warunków pracy i zasad wynagradzania. </a:t>
            </a:r>
            <a:br>
              <a:rPr lang="pl-PL" sz="1600" dirty="0"/>
            </a:br>
            <a:br>
              <a:rPr lang="pl-PL" sz="1600" dirty="0"/>
            </a:br>
            <a:r>
              <a:rPr lang="pl-PL" sz="1600" i="1" u="sng" dirty="0"/>
              <a:t>Nowe brzmienie:</a:t>
            </a:r>
            <a:br>
              <a:rPr lang="pl-PL" sz="1600" i="1" u="sng" dirty="0"/>
            </a:br>
            <a:r>
              <a:rPr lang="pl-PL" sz="1600" b="1" dirty="0"/>
              <a:t>Art. 28. </a:t>
            </a:r>
            <a:br>
              <a:rPr lang="pl-PL" sz="1600" b="1" dirty="0"/>
            </a:br>
            <a:r>
              <a:rPr lang="pl-PL" sz="1600" b="1" dirty="0"/>
              <a:t>1. Pracodawca jest obowiązany udzielić na wniosek zakładowej organizacji związkowej informacji niezbędnych do prowadzenia działalności związkowej, w szczególności informacji dotyczących: </a:t>
            </a:r>
            <a:br>
              <a:rPr lang="pl-PL" sz="1600" b="1" dirty="0"/>
            </a:br>
            <a:r>
              <a:rPr lang="pl-PL" sz="1600" b="1" dirty="0"/>
              <a:t>   1) warunków pracy i zasad wynagradzania; </a:t>
            </a:r>
            <a:br>
              <a:rPr lang="pl-PL" sz="1600" b="1" dirty="0"/>
            </a:br>
            <a:r>
              <a:rPr lang="pl-PL" sz="1600" b="1" dirty="0"/>
              <a:t>   2) działalności i sytuacji ekonomicznej pracodawcy związanych z zatrudnieniem oraz przewidywanych w tym zakresie zmian; </a:t>
            </a:r>
            <a:br>
              <a:rPr lang="pl-PL" sz="1600" b="1" dirty="0"/>
            </a:br>
            <a:r>
              <a:rPr lang="pl-PL" sz="1600" b="1" dirty="0"/>
              <a:t>   3) stanu, struktury i przewidywanych zmian zatrudnienia oraz działań mających na celu utrzymanie poziomu zatrudnienia; </a:t>
            </a:r>
            <a:br>
              <a:rPr lang="pl-PL" sz="1600" b="1" dirty="0"/>
            </a:br>
            <a:r>
              <a:rPr lang="pl-PL" sz="1600" b="1" dirty="0"/>
              <a:t>    4) działań, które mogą powodować istotne zmiany w organizacji pracy lub podstawach zatrudnienia. </a:t>
            </a:r>
            <a:br>
              <a:rPr lang="pl-PL" sz="1600" b="1" dirty="0"/>
            </a:br>
            <a:r>
              <a:rPr lang="pl-PL" sz="1600" b="1" dirty="0"/>
              <a:t>2. Pracodawca udziela zakładowej organizacji związkowej informacji, o których mowa w ust. 1, </a:t>
            </a:r>
            <a:r>
              <a:rPr lang="pl-PL" sz="1600" b="1" u="sng" dirty="0"/>
              <a:t>w terminie 30 dni </a:t>
            </a:r>
            <a:r>
              <a:rPr lang="pl-PL" sz="1600" b="1" dirty="0"/>
              <a:t>od dnia otrzymania wniosku</a:t>
            </a:r>
            <a:endParaRPr lang="pl-PL" sz="1400" b="1" dirty="0"/>
          </a:p>
        </p:txBody>
      </p:sp>
      <p:sp>
        <p:nvSpPr>
          <p:cNvPr id="3" name="Podtytuł 2">
            <a:extLst>
              <a:ext uri="{FF2B5EF4-FFF2-40B4-BE49-F238E27FC236}">
                <a16:creationId xmlns:a16="http://schemas.microsoft.com/office/drawing/2014/main" id="{FD7FC6DA-AAB2-485C-AFF2-74D8FDBEA89F}"/>
              </a:ext>
            </a:extLst>
          </p:cNvPr>
          <p:cNvSpPr>
            <a:spLocks noGrp="1"/>
          </p:cNvSpPr>
          <p:nvPr>
            <p:ph type="subTitle" idx="1"/>
          </p:nvPr>
        </p:nvSpPr>
        <p:spPr>
          <a:xfrm>
            <a:off x="1884784" y="5327780"/>
            <a:ext cx="5613296" cy="1028569"/>
          </a:xfrm>
        </p:spPr>
        <p:txBody>
          <a:bodyPr>
            <a:normAutofit/>
          </a:bodyPr>
          <a:lstStyle/>
          <a:p>
            <a:pPr algn="l"/>
            <a:r>
              <a:rPr lang="pl-PL" b="1" dirty="0"/>
              <a:t>FORUM ZWIĄZKÓW ZAWODOWYCH </a:t>
            </a:r>
          </a:p>
        </p:txBody>
      </p:sp>
      <p:cxnSp>
        <p:nvCxnSpPr>
          <p:cNvPr id="38" name="Straight Connector 33">
            <a:extLst>
              <a:ext uri="{FF2B5EF4-FFF2-40B4-BE49-F238E27FC236}">
                <a16:creationId xmlns:a16="http://schemas.microsoft.com/office/drawing/2014/main" id="{D598FBE3-48D2-40A2-B7E6-F485834C821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72540" y="4450080"/>
            <a:ext cx="1234440"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7" name="Obraz 6">
            <a:extLst>
              <a:ext uri="{FF2B5EF4-FFF2-40B4-BE49-F238E27FC236}">
                <a16:creationId xmlns:a16="http://schemas.microsoft.com/office/drawing/2014/main" id="{A6D6212C-0783-4ACD-9881-385A15DBE5B3}"/>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10030328" y="4700588"/>
            <a:ext cx="1734867" cy="1734867"/>
          </a:xfrm>
          <a:custGeom>
            <a:avLst/>
            <a:gdLst>
              <a:gd name="connsiteX0" fmla="*/ 1722118 w 3444236"/>
              <a:gd name="connsiteY0" fmla="*/ 0 h 3444236"/>
              <a:gd name="connsiteX1" fmla="*/ 3444236 w 3444236"/>
              <a:gd name="connsiteY1" fmla="*/ 1722118 h 3444236"/>
              <a:gd name="connsiteX2" fmla="*/ 1722118 w 3444236"/>
              <a:gd name="connsiteY2" fmla="*/ 3444236 h 3444236"/>
              <a:gd name="connsiteX3" fmla="*/ 0 w 3444236"/>
              <a:gd name="connsiteY3" fmla="*/ 1722118 h 3444236"/>
              <a:gd name="connsiteX4" fmla="*/ 1722118 w 3444236"/>
              <a:gd name="connsiteY4" fmla="*/ 0 h 34442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4236" h="3444236">
                <a:moveTo>
                  <a:pt x="1722118" y="0"/>
                </a:moveTo>
                <a:cubicBezTo>
                  <a:pt x="2673218" y="0"/>
                  <a:pt x="3444236" y="771018"/>
                  <a:pt x="3444236" y="1722118"/>
                </a:cubicBezTo>
                <a:cubicBezTo>
                  <a:pt x="3444236" y="2673218"/>
                  <a:pt x="2673218" y="3444236"/>
                  <a:pt x="1722118" y="3444236"/>
                </a:cubicBezTo>
                <a:cubicBezTo>
                  <a:pt x="771018" y="3444236"/>
                  <a:pt x="0" y="2673218"/>
                  <a:pt x="0" y="1722118"/>
                </a:cubicBezTo>
                <a:cubicBezTo>
                  <a:pt x="0" y="771018"/>
                  <a:pt x="771018" y="0"/>
                  <a:pt x="1722118" y="0"/>
                </a:cubicBezTo>
                <a:close/>
              </a:path>
            </a:pathLst>
          </a:custGeom>
        </p:spPr>
      </p:pic>
    </p:spTree>
    <p:extLst>
      <p:ext uri="{BB962C8B-B14F-4D97-AF65-F5344CB8AC3E}">
        <p14:creationId xmlns:p14="http://schemas.microsoft.com/office/powerpoint/2010/main" val="34055699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29">
            <a:extLst>
              <a:ext uri="{FF2B5EF4-FFF2-40B4-BE49-F238E27FC236}">
                <a16:creationId xmlns:a16="http://schemas.microsoft.com/office/drawing/2014/main" id="{79CC44B5-53F9-4F03-9EEB-4C3C821A6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1">
            <a:extLst>
              <a:ext uri="{FF2B5EF4-FFF2-40B4-BE49-F238E27FC236}">
                <a16:creationId xmlns:a16="http://schemas.microsoft.com/office/drawing/2014/main" id="{1A3688C8-DFCE-4CCD-BCF0-5FB239E50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30410"/>
            <a:ext cx="7005134" cy="4827590"/>
          </a:xfrm>
          <a:custGeom>
            <a:avLst/>
            <a:gdLst>
              <a:gd name="connsiteX0" fmla="*/ 1974535 w 7005134"/>
              <a:gd name="connsiteY0" fmla="*/ 0 h 4827590"/>
              <a:gd name="connsiteX1" fmla="*/ 7003848 w 7005134"/>
              <a:gd name="connsiteY1" fmla="*/ 4776721 h 4827590"/>
              <a:gd name="connsiteX2" fmla="*/ 7005134 w 7005134"/>
              <a:gd name="connsiteY2" fmla="*/ 4827590 h 4827590"/>
              <a:gd name="connsiteX3" fmla="*/ 0 w 7005134"/>
              <a:gd name="connsiteY3" fmla="*/ 4827590 h 4827590"/>
              <a:gd name="connsiteX4" fmla="*/ 0 w 7005134"/>
              <a:gd name="connsiteY4" fmla="*/ 402231 h 4827590"/>
              <a:gd name="connsiteX5" fmla="*/ 14349 w 7005134"/>
              <a:gd name="connsiteY5" fmla="*/ 395744 h 4827590"/>
              <a:gd name="connsiteX6" fmla="*/ 1974535 w 7005134"/>
              <a:gd name="connsiteY6" fmla="*/ 0 h 4827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05134" h="4827590">
                <a:moveTo>
                  <a:pt x="1974535" y="0"/>
                </a:moveTo>
                <a:cubicBezTo>
                  <a:pt x="4668853" y="0"/>
                  <a:pt x="6868971" y="2115921"/>
                  <a:pt x="7003848" y="4776721"/>
                </a:cubicBezTo>
                <a:lnTo>
                  <a:pt x="7005134" y="4827590"/>
                </a:lnTo>
                <a:lnTo>
                  <a:pt x="0" y="4827590"/>
                </a:lnTo>
                <a:lnTo>
                  <a:pt x="0" y="402231"/>
                </a:lnTo>
                <a:lnTo>
                  <a:pt x="14349" y="395744"/>
                </a:lnTo>
                <a:cubicBezTo>
                  <a:pt x="616832" y="140915"/>
                  <a:pt x="1279227" y="0"/>
                  <a:pt x="1974535" y="0"/>
                </a:cubicBezTo>
                <a:close/>
              </a:path>
            </a:pathLst>
          </a:cu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E9EA0DD-7987-4C83-B7DD-EDE9CF7F2DF3}"/>
              </a:ext>
            </a:extLst>
          </p:cNvPr>
          <p:cNvSpPr>
            <a:spLocks noGrp="1"/>
          </p:cNvSpPr>
          <p:nvPr>
            <p:ph type="ctrTitle"/>
          </p:nvPr>
        </p:nvSpPr>
        <p:spPr>
          <a:xfrm>
            <a:off x="1158239" y="718456"/>
            <a:ext cx="10606955" cy="3309059"/>
          </a:xfrm>
        </p:spPr>
        <p:txBody>
          <a:bodyPr>
            <a:normAutofit fontScale="90000"/>
          </a:bodyPr>
          <a:lstStyle/>
          <a:p>
            <a:pPr algn="l"/>
            <a:br>
              <a:rPr lang="pl-PL" sz="1600" dirty="0"/>
            </a:br>
            <a:r>
              <a:rPr lang="pl-PL" sz="1600" b="1" dirty="0"/>
              <a:t>Art. 29. </a:t>
            </a:r>
            <a:br>
              <a:rPr lang="pl-PL" sz="1600" dirty="0"/>
            </a:br>
            <a:br>
              <a:rPr lang="pl-PL" sz="1600" dirty="0"/>
            </a:br>
            <a:r>
              <a:rPr lang="pl-PL" sz="1600" i="1" u="sng" dirty="0"/>
              <a:t>Dotychczasowe brzmienie:</a:t>
            </a:r>
            <a:br>
              <a:rPr lang="pl-PL" sz="1600" i="1" u="sng" dirty="0"/>
            </a:br>
            <a:r>
              <a:rPr lang="pl-PL" sz="1600" dirty="0"/>
              <a:t>1. W razie uzasadnionego podejrzenia, że w zakładzie pracy występuje zagrożenie dla życia lub zdrowia pracowników, zakładowa organizacja związkowa może wystąpić do pracodawcy z wnioskiem o przeprowadzenie odpowiednich badań, zawiadamiając o tym równocześnie właściwego okręgowego inspektora pracy. Pracodawca jest obowiązany w terminie 14 dni od dnia otrzymania wniosku zawiadomić zakładową organizację związkową o swoim stanowisku. W razie przeprowadzenia badań, pracodawca udostępnia ich wyniki zakładowej organizacji związkowej wraz z informacją o sposobie i terminie usunięcia stwierdzonego zagrożenia.</a:t>
            </a:r>
            <a:br>
              <a:rPr lang="pl-PL" sz="1600" dirty="0"/>
            </a:br>
            <a:br>
              <a:rPr lang="pl-PL" sz="1600" dirty="0"/>
            </a:br>
            <a:r>
              <a:rPr lang="pl-PL" sz="1600" i="1" u="sng" dirty="0"/>
              <a:t>Nowe brzmienie:</a:t>
            </a:r>
            <a:br>
              <a:rPr lang="pl-PL" sz="1600" i="1" u="sng" dirty="0"/>
            </a:br>
            <a:r>
              <a:rPr lang="pl-PL" sz="1600" b="1" dirty="0"/>
              <a:t>1. W razie uzasadnionego podejrzenia, że w zakładzie pracy lub w miejscu wyznaczonym przez pracodawcę do wykonywania pracy zarobkowej występuje zagrożenie dla życia lub zdrowia osób, o których mowa w art. 2 ust. 1 i 4 (1) –6, zakładowa organizacja związkowa może wystąpić do pracodawcy z wnioskiem o przeprowadzenie odpowiednich badań, zawiadamiając o tym równocześnie właściwego okręgowego inspektora pracy. Pracodawca jest obowiązany w terminie 14 dni od dnia otrzymania wniosku zawiadomić zakładową organizację związkową o swoim stanowisku. W razie przeprowadzenia badań, pracodawca niezwłocznie, nie później niż w terminie 7 dni od dnia otrzymania wyników badań, udostępnia te wyniki każdej działającej u niego zakładowej organizacji związkowej wraz z informacją o sposobie i terminie usunięcia stwierdzonego zagrożenia</a:t>
            </a:r>
            <a:endParaRPr lang="pl-PL" sz="1400" b="1" dirty="0"/>
          </a:p>
        </p:txBody>
      </p:sp>
      <p:sp>
        <p:nvSpPr>
          <p:cNvPr id="3" name="Podtytuł 2">
            <a:extLst>
              <a:ext uri="{FF2B5EF4-FFF2-40B4-BE49-F238E27FC236}">
                <a16:creationId xmlns:a16="http://schemas.microsoft.com/office/drawing/2014/main" id="{FD7FC6DA-AAB2-485C-AFF2-74D8FDBEA89F}"/>
              </a:ext>
            </a:extLst>
          </p:cNvPr>
          <p:cNvSpPr>
            <a:spLocks noGrp="1"/>
          </p:cNvSpPr>
          <p:nvPr>
            <p:ph type="subTitle" idx="1"/>
          </p:nvPr>
        </p:nvSpPr>
        <p:spPr>
          <a:xfrm>
            <a:off x="1884784" y="5327780"/>
            <a:ext cx="5613296" cy="1028569"/>
          </a:xfrm>
        </p:spPr>
        <p:txBody>
          <a:bodyPr>
            <a:normAutofit/>
          </a:bodyPr>
          <a:lstStyle/>
          <a:p>
            <a:pPr algn="l"/>
            <a:r>
              <a:rPr lang="pl-PL" b="1" dirty="0"/>
              <a:t>FORUM ZWIĄZKÓW ZAWODOWYCH </a:t>
            </a:r>
          </a:p>
        </p:txBody>
      </p:sp>
      <p:cxnSp>
        <p:nvCxnSpPr>
          <p:cNvPr id="38" name="Straight Connector 33">
            <a:extLst>
              <a:ext uri="{FF2B5EF4-FFF2-40B4-BE49-F238E27FC236}">
                <a16:creationId xmlns:a16="http://schemas.microsoft.com/office/drawing/2014/main" id="{D598FBE3-48D2-40A2-B7E6-F485834C821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72540" y="4450080"/>
            <a:ext cx="1234440"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7" name="Obraz 6">
            <a:extLst>
              <a:ext uri="{FF2B5EF4-FFF2-40B4-BE49-F238E27FC236}">
                <a16:creationId xmlns:a16="http://schemas.microsoft.com/office/drawing/2014/main" id="{A6D6212C-0783-4ACD-9881-385A15DBE5B3}"/>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10030328" y="4700588"/>
            <a:ext cx="1734867" cy="1734867"/>
          </a:xfrm>
          <a:custGeom>
            <a:avLst/>
            <a:gdLst>
              <a:gd name="connsiteX0" fmla="*/ 1722118 w 3444236"/>
              <a:gd name="connsiteY0" fmla="*/ 0 h 3444236"/>
              <a:gd name="connsiteX1" fmla="*/ 3444236 w 3444236"/>
              <a:gd name="connsiteY1" fmla="*/ 1722118 h 3444236"/>
              <a:gd name="connsiteX2" fmla="*/ 1722118 w 3444236"/>
              <a:gd name="connsiteY2" fmla="*/ 3444236 h 3444236"/>
              <a:gd name="connsiteX3" fmla="*/ 0 w 3444236"/>
              <a:gd name="connsiteY3" fmla="*/ 1722118 h 3444236"/>
              <a:gd name="connsiteX4" fmla="*/ 1722118 w 3444236"/>
              <a:gd name="connsiteY4" fmla="*/ 0 h 34442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4236" h="3444236">
                <a:moveTo>
                  <a:pt x="1722118" y="0"/>
                </a:moveTo>
                <a:cubicBezTo>
                  <a:pt x="2673218" y="0"/>
                  <a:pt x="3444236" y="771018"/>
                  <a:pt x="3444236" y="1722118"/>
                </a:cubicBezTo>
                <a:cubicBezTo>
                  <a:pt x="3444236" y="2673218"/>
                  <a:pt x="2673218" y="3444236"/>
                  <a:pt x="1722118" y="3444236"/>
                </a:cubicBezTo>
                <a:cubicBezTo>
                  <a:pt x="771018" y="3444236"/>
                  <a:pt x="0" y="2673218"/>
                  <a:pt x="0" y="1722118"/>
                </a:cubicBezTo>
                <a:cubicBezTo>
                  <a:pt x="0" y="771018"/>
                  <a:pt x="771018" y="0"/>
                  <a:pt x="1722118" y="0"/>
                </a:cubicBezTo>
                <a:close/>
              </a:path>
            </a:pathLst>
          </a:custGeom>
        </p:spPr>
      </p:pic>
    </p:spTree>
    <p:extLst>
      <p:ext uri="{BB962C8B-B14F-4D97-AF65-F5344CB8AC3E}">
        <p14:creationId xmlns:p14="http://schemas.microsoft.com/office/powerpoint/2010/main" val="69877055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29">
            <a:extLst>
              <a:ext uri="{FF2B5EF4-FFF2-40B4-BE49-F238E27FC236}">
                <a16:creationId xmlns:a16="http://schemas.microsoft.com/office/drawing/2014/main" id="{79CC44B5-53F9-4F03-9EEB-4C3C821A6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1">
            <a:extLst>
              <a:ext uri="{FF2B5EF4-FFF2-40B4-BE49-F238E27FC236}">
                <a16:creationId xmlns:a16="http://schemas.microsoft.com/office/drawing/2014/main" id="{1A3688C8-DFCE-4CCD-BCF0-5FB239E50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30410"/>
            <a:ext cx="7005134" cy="4827590"/>
          </a:xfrm>
          <a:custGeom>
            <a:avLst/>
            <a:gdLst>
              <a:gd name="connsiteX0" fmla="*/ 1974535 w 7005134"/>
              <a:gd name="connsiteY0" fmla="*/ 0 h 4827590"/>
              <a:gd name="connsiteX1" fmla="*/ 7003848 w 7005134"/>
              <a:gd name="connsiteY1" fmla="*/ 4776721 h 4827590"/>
              <a:gd name="connsiteX2" fmla="*/ 7005134 w 7005134"/>
              <a:gd name="connsiteY2" fmla="*/ 4827590 h 4827590"/>
              <a:gd name="connsiteX3" fmla="*/ 0 w 7005134"/>
              <a:gd name="connsiteY3" fmla="*/ 4827590 h 4827590"/>
              <a:gd name="connsiteX4" fmla="*/ 0 w 7005134"/>
              <a:gd name="connsiteY4" fmla="*/ 402231 h 4827590"/>
              <a:gd name="connsiteX5" fmla="*/ 14349 w 7005134"/>
              <a:gd name="connsiteY5" fmla="*/ 395744 h 4827590"/>
              <a:gd name="connsiteX6" fmla="*/ 1974535 w 7005134"/>
              <a:gd name="connsiteY6" fmla="*/ 0 h 4827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05134" h="4827590">
                <a:moveTo>
                  <a:pt x="1974535" y="0"/>
                </a:moveTo>
                <a:cubicBezTo>
                  <a:pt x="4668853" y="0"/>
                  <a:pt x="6868971" y="2115921"/>
                  <a:pt x="7003848" y="4776721"/>
                </a:cubicBezTo>
                <a:lnTo>
                  <a:pt x="7005134" y="4827590"/>
                </a:lnTo>
                <a:lnTo>
                  <a:pt x="0" y="4827590"/>
                </a:lnTo>
                <a:lnTo>
                  <a:pt x="0" y="402231"/>
                </a:lnTo>
                <a:lnTo>
                  <a:pt x="14349" y="395744"/>
                </a:lnTo>
                <a:cubicBezTo>
                  <a:pt x="616832" y="140915"/>
                  <a:pt x="1279227" y="0"/>
                  <a:pt x="1974535" y="0"/>
                </a:cubicBezTo>
                <a:close/>
              </a:path>
            </a:pathLst>
          </a:cu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E9EA0DD-7987-4C83-B7DD-EDE9CF7F2DF3}"/>
              </a:ext>
            </a:extLst>
          </p:cNvPr>
          <p:cNvSpPr>
            <a:spLocks noGrp="1"/>
          </p:cNvSpPr>
          <p:nvPr>
            <p:ph type="ctrTitle"/>
          </p:nvPr>
        </p:nvSpPr>
        <p:spPr>
          <a:xfrm>
            <a:off x="1158239" y="718456"/>
            <a:ext cx="10606955" cy="3559580"/>
          </a:xfrm>
        </p:spPr>
        <p:txBody>
          <a:bodyPr>
            <a:normAutofit fontScale="90000"/>
          </a:bodyPr>
          <a:lstStyle/>
          <a:p>
            <a:pPr algn="l"/>
            <a:br>
              <a:rPr lang="pl-PL" sz="1600" dirty="0"/>
            </a:br>
            <a:r>
              <a:rPr lang="pl-PL" sz="1600" i="1" u="sng" dirty="0"/>
              <a:t>Art. 30. – dotychczasowe brzmienie:</a:t>
            </a:r>
            <a:br>
              <a:rPr lang="pl-PL" sz="1600" i="1" u="sng" dirty="0"/>
            </a:br>
            <a:r>
              <a:rPr lang="pl-PL" sz="1600" dirty="0"/>
              <a:t>1. W zakładzie pracy, w którym działa więcej niż jedna organizacja związkowa, każda z nich broni praw i reprezentuje interesy swych członków. </a:t>
            </a:r>
            <a:br>
              <a:rPr lang="pl-PL" sz="1600" dirty="0"/>
            </a:br>
            <a:r>
              <a:rPr lang="pl-PL" sz="1600" dirty="0"/>
              <a:t>2. Pracownik niezrzeszony w związku zawodowym ma prawo do obrony swoich praw na zasadach dotyczących pracowników będących członkami związku, jeżeli wybrana przez niego zakładowa organizacja związkowa wyrazi zgodę na obronę jego praw pracowniczych. </a:t>
            </a:r>
            <a:br>
              <a:rPr lang="pl-PL" sz="1600" dirty="0"/>
            </a:br>
            <a:r>
              <a:rPr lang="pl-PL" sz="1600" dirty="0"/>
              <a:t>2(1). W indywidualnych sprawach ze stosunku pracy, w których przepisy prawa pracy zobowiązują pracodawcę do współdziałania z zakładową organizacją związkową, pracodawca jest obowiązany zwrócić się do tej organizacji o informację o pracownikach korzystających z jej obrony, zgodnie z przepisami ust. 1 i 2. Nieudzielenie tej informacji w ciągu 5 dni zwalnia pracodawcę od obowiązku współdziałania z zakładową organizacją związkową w sprawach dotyczących tych pracowników. </a:t>
            </a:r>
            <a:br>
              <a:rPr lang="pl-PL" sz="1600" dirty="0"/>
            </a:br>
            <a:r>
              <a:rPr lang="pl-PL" sz="1600" dirty="0"/>
              <a:t>3. W sprawach dotyczących zbiorowych praw i interesów pracowników organizacje związkowe mogą tworzyć wspólną reprezentację związkową. </a:t>
            </a:r>
            <a:br>
              <a:rPr lang="pl-PL" sz="1600" dirty="0"/>
            </a:br>
            <a:r>
              <a:rPr lang="pl-PL" sz="1600" dirty="0"/>
              <a:t>4. W sprawach wymagających zawarcia porozumienia lub uzgodnienia stanowiska z organizacjami związkowymi, organizacje te przedstawiają wspólnie uzgodnione stanowisko. Sposób ustalania i przedstawiania tego stanowiska przez każdorazowo wyłanianą do tych spraw wspólną reprezentację związkową określa porozumienie zawarte przez organizacje związkowe. </a:t>
            </a:r>
            <a:br>
              <a:rPr lang="pl-PL" sz="1600" dirty="0"/>
            </a:br>
            <a:r>
              <a:rPr lang="pl-PL" sz="1600" dirty="0"/>
              <a:t>5. Jeżeli w sprawie ustalenia regulaminu wynagradzania, regulaminów nagród i premiowania, regulaminu zakładowego funduszu świadczeń socjalnych, planu urlopów lub regulaminu pracy, okresu rozliczeniowego, o którym mowa w art. 135 § 2 i 3 Kodeksu pracy, wykazu prac, o którym mowa w art. 151(7) § 4 Kodeksu pracy lub indywidualnego rozkładu czasu pracy, o którym mowa w art. 8 ust. 2–4 ustawy z dnia 16 kwietnia 2004 r. o czasie pracy kierowców (Dz. U. z 2012 r. poz. 1155 oraz z 2013 r. poz. 567), organizacje związkowe albo organizacje związkowe reprezentatywne w rozumieniu art. 24125a Kodeksu pracy nie przedstawią wspólnie uzgodnionego stanowiska w terminie 30 dni, decyzje w tych sprawach podejmuje pracodawca, po rozpatrzeniu odrębnych stanowisk organizacji związkowych. </a:t>
            </a:r>
            <a:endParaRPr lang="pl-PL" sz="1400" b="1" dirty="0"/>
          </a:p>
        </p:txBody>
      </p:sp>
      <p:sp>
        <p:nvSpPr>
          <p:cNvPr id="3" name="Podtytuł 2">
            <a:extLst>
              <a:ext uri="{FF2B5EF4-FFF2-40B4-BE49-F238E27FC236}">
                <a16:creationId xmlns:a16="http://schemas.microsoft.com/office/drawing/2014/main" id="{FD7FC6DA-AAB2-485C-AFF2-74D8FDBEA89F}"/>
              </a:ext>
            </a:extLst>
          </p:cNvPr>
          <p:cNvSpPr>
            <a:spLocks noGrp="1"/>
          </p:cNvSpPr>
          <p:nvPr>
            <p:ph type="subTitle" idx="1"/>
          </p:nvPr>
        </p:nvSpPr>
        <p:spPr>
          <a:xfrm>
            <a:off x="1884784" y="5327780"/>
            <a:ext cx="5613296" cy="1028569"/>
          </a:xfrm>
        </p:spPr>
        <p:txBody>
          <a:bodyPr>
            <a:normAutofit/>
          </a:bodyPr>
          <a:lstStyle/>
          <a:p>
            <a:pPr algn="l"/>
            <a:r>
              <a:rPr lang="pl-PL" b="1" dirty="0"/>
              <a:t>FORUM ZWIĄZKÓW ZAWODOWYCH </a:t>
            </a:r>
          </a:p>
        </p:txBody>
      </p:sp>
      <p:cxnSp>
        <p:nvCxnSpPr>
          <p:cNvPr id="38" name="Straight Connector 33">
            <a:extLst>
              <a:ext uri="{FF2B5EF4-FFF2-40B4-BE49-F238E27FC236}">
                <a16:creationId xmlns:a16="http://schemas.microsoft.com/office/drawing/2014/main" id="{D598FBE3-48D2-40A2-B7E6-F485834C821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72540" y="4450080"/>
            <a:ext cx="1234440"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7" name="Obraz 6">
            <a:extLst>
              <a:ext uri="{FF2B5EF4-FFF2-40B4-BE49-F238E27FC236}">
                <a16:creationId xmlns:a16="http://schemas.microsoft.com/office/drawing/2014/main" id="{A6D6212C-0783-4ACD-9881-385A15DBE5B3}"/>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10030328" y="4700588"/>
            <a:ext cx="1734867" cy="1734867"/>
          </a:xfrm>
          <a:custGeom>
            <a:avLst/>
            <a:gdLst>
              <a:gd name="connsiteX0" fmla="*/ 1722118 w 3444236"/>
              <a:gd name="connsiteY0" fmla="*/ 0 h 3444236"/>
              <a:gd name="connsiteX1" fmla="*/ 3444236 w 3444236"/>
              <a:gd name="connsiteY1" fmla="*/ 1722118 h 3444236"/>
              <a:gd name="connsiteX2" fmla="*/ 1722118 w 3444236"/>
              <a:gd name="connsiteY2" fmla="*/ 3444236 h 3444236"/>
              <a:gd name="connsiteX3" fmla="*/ 0 w 3444236"/>
              <a:gd name="connsiteY3" fmla="*/ 1722118 h 3444236"/>
              <a:gd name="connsiteX4" fmla="*/ 1722118 w 3444236"/>
              <a:gd name="connsiteY4" fmla="*/ 0 h 34442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4236" h="3444236">
                <a:moveTo>
                  <a:pt x="1722118" y="0"/>
                </a:moveTo>
                <a:cubicBezTo>
                  <a:pt x="2673218" y="0"/>
                  <a:pt x="3444236" y="771018"/>
                  <a:pt x="3444236" y="1722118"/>
                </a:cubicBezTo>
                <a:cubicBezTo>
                  <a:pt x="3444236" y="2673218"/>
                  <a:pt x="2673218" y="3444236"/>
                  <a:pt x="1722118" y="3444236"/>
                </a:cubicBezTo>
                <a:cubicBezTo>
                  <a:pt x="771018" y="3444236"/>
                  <a:pt x="0" y="2673218"/>
                  <a:pt x="0" y="1722118"/>
                </a:cubicBezTo>
                <a:cubicBezTo>
                  <a:pt x="0" y="771018"/>
                  <a:pt x="771018" y="0"/>
                  <a:pt x="1722118" y="0"/>
                </a:cubicBezTo>
                <a:close/>
              </a:path>
            </a:pathLst>
          </a:custGeom>
        </p:spPr>
      </p:pic>
    </p:spTree>
    <p:extLst>
      <p:ext uri="{BB962C8B-B14F-4D97-AF65-F5344CB8AC3E}">
        <p14:creationId xmlns:p14="http://schemas.microsoft.com/office/powerpoint/2010/main" val="1867402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29">
            <a:extLst>
              <a:ext uri="{FF2B5EF4-FFF2-40B4-BE49-F238E27FC236}">
                <a16:creationId xmlns:a16="http://schemas.microsoft.com/office/drawing/2014/main" id="{79CC44B5-53F9-4F03-9EEB-4C3C821A6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1">
            <a:extLst>
              <a:ext uri="{FF2B5EF4-FFF2-40B4-BE49-F238E27FC236}">
                <a16:creationId xmlns:a16="http://schemas.microsoft.com/office/drawing/2014/main" id="{1A3688C8-DFCE-4CCD-BCF0-5FB239E50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30410"/>
            <a:ext cx="7005134" cy="4827590"/>
          </a:xfrm>
          <a:custGeom>
            <a:avLst/>
            <a:gdLst>
              <a:gd name="connsiteX0" fmla="*/ 1974535 w 7005134"/>
              <a:gd name="connsiteY0" fmla="*/ 0 h 4827590"/>
              <a:gd name="connsiteX1" fmla="*/ 7003848 w 7005134"/>
              <a:gd name="connsiteY1" fmla="*/ 4776721 h 4827590"/>
              <a:gd name="connsiteX2" fmla="*/ 7005134 w 7005134"/>
              <a:gd name="connsiteY2" fmla="*/ 4827590 h 4827590"/>
              <a:gd name="connsiteX3" fmla="*/ 0 w 7005134"/>
              <a:gd name="connsiteY3" fmla="*/ 4827590 h 4827590"/>
              <a:gd name="connsiteX4" fmla="*/ 0 w 7005134"/>
              <a:gd name="connsiteY4" fmla="*/ 402231 h 4827590"/>
              <a:gd name="connsiteX5" fmla="*/ 14349 w 7005134"/>
              <a:gd name="connsiteY5" fmla="*/ 395744 h 4827590"/>
              <a:gd name="connsiteX6" fmla="*/ 1974535 w 7005134"/>
              <a:gd name="connsiteY6" fmla="*/ 0 h 4827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05134" h="4827590">
                <a:moveTo>
                  <a:pt x="1974535" y="0"/>
                </a:moveTo>
                <a:cubicBezTo>
                  <a:pt x="4668853" y="0"/>
                  <a:pt x="6868971" y="2115921"/>
                  <a:pt x="7003848" y="4776721"/>
                </a:cubicBezTo>
                <a:lnTo>
                  <a:pt x="7005134" y="4827590"/>
                </a:lnTo>
                <a:lnTo>
                  <a:pt x="0" y="4827590"/>
                </a:lnTo>
                <a:lnTo>
                  <a:pt x="0" y="402231"/>
                </a:lnTo>
                <a:lnTo>
                  <a:pt x="14349" y="395744"/>
                </a:lnTo>
                <a:cubicBezTo>
                  <a:pt x="616832" y="140915"/>
                  <a:pt x="1279227" y="0"/>
                  <a:pt x="1974535" y="0"/>
                </a:cubicBezTo>
                <a:close/>
              </a:path>
            </a:pathLst>
          </a:cu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E9EA0DD-7987-4C83-B7DD-EDE9CF7F2DF3}"/>
              </a:ext>
            </a:extLst>
          </p:cNvPr>
          <p:cNvSpPr>
            <a:spLocks noGrp="1"/>
          </p:cNvSpPr>
          <p:nvPr>
            <p:ph type="ctrTitle"/>
          </p:nvPr>
        </p:nvSpPr>
        <p:spPr>
          <a:xfrm>
            <a:off x="1158239" y="718457"/>
            <a:ext cx="10606955" cy="3229972"/>
          </a:xfrm>
        </p:spPr>
        <p:txBody>
          <a:bodyPr>
            <a:normAutofit fontScale="90000"/>
          </a:bodyPr>
          <a:lstStyle/>
          <a:p>
            <a:pPr algn="l"/>
            <a:br>
              <a:rPr lang="pl-PL" sz="1600" dirty="0"/>
            </a:br>
            <a:r>
              <a:rPr lang="pl-PL" sz="1600" b="1" dirty="0"/>
              <a:t>Art. 30. – nowe brzmienie – cd. </a:t>
            </a:r>
            <a:br>
              <a:rPr lang="pl-PL" sz="1600" b="1" dirty="0"/>
            </a:br>
            <a:br>
              <a:rPr lang="pl-PL" sz="1600" b="1" dirty="0"/>
            </a:br>
            <a:r>
              <a:rPr lang="pl-PL" sz="1600" b="1" dirty="0"/>
              <a:t>1. Jeżeli u pracodawcy działa więcej niż jedna zakładowa organizacja związkowa, każda z nich broni praw i reprezentuje interesy swoich członków. </a:t>
            </a:r>
            <a:br>
              <a:rPr lang="pl-PL" sz="1600" b="1" dirty="0"/>
            </a:br>
            <a:r>
              <a:rPr lang="pl-PL" sz="1600" b="1" dirty="0"/>
              <a:t>2. Osoba wykonująca pracę zarobkową niezrzeszona w związku zawodowym ma prawo do obrony swoich praw na zasadach dotyczących osób wykonujących pracę zarobkową będących członkami związku, jeżeli wybrana przez nią zakładowa organizacja związkowa wyrazi zgodę na obronę jej praw. </a:t>
            </a:r>
            <a:br>
              <a:rPr lang="pl-PL" sz="1600" b="1" dirty="0"/>
            </a:br>
            <a:r>
              <a:rPr lang="pl-PL" sz="1600" b="1" dirty="0"/>
              <a:t>3. W indywidualnych sprawach ze stosunku pracy, w których przepisy prawa pracy zobowiązują pracodawcę w rozumieniu art. 3 ustawy z dnia 26 czerwca 1974 r. – Kodeks pracy do współdziałania z zakładową organizacją związkową, przed podjęciem działania, pracodawca w rozumieniu art. 3 ustawy z dnia 26 czerwca 1974 r. – Kodeks pracy, jest obowiązany zwrócić się do tej organizacji o informację o pracowniku korzystającym z jej obrony, zgodnie z ust. 1 i 2. Nieudzielenie tej informacji w terminie 5 dni od dnia otrzymania przez zakładową organizację związkową wniosku zwalnia pracodawcę w rozumieniu art. 3 ustawy z dnia 26 czerwca 1974 r. – Kodeks pracy z obowiązku współdziałania z zakładową organizacją związkową w sprawach dotyczących tego pracownika. </a:t>
            </a:r>
            <a:br>
              <a:rPr lang="pl-PL" sz="1600" b="1" dirty="0"/>
            </a:br>
            <a:r>
              <a:rPr lang="pl-PL" sz="1600" b="1" dirty="0"/>
              <a:t>4. W sprawach dotyczących zbiorowych praw i interesów osób wykonujących pracę zarobkową zakładowe organizacje związkowe mogą tworzyć wspólną reprezentację związkową. </a:t>
            </a:r>
            <a:br>
              <a:rPr lang="pl-PL" sz="1600" b="1" dirty="0"/>
            </a:br>
            <a:endParaRPr lang="pl-PL" sz="1400" b="1" dirty="0"/>
          </a:p>
        </p:txBody>
      </p:sp>
      <p:sp>
        <p:nvSpPr>
          <p:cNvPr id="3" name="Podtytuł 2">
            <a:extLst>
              <a:ext uri="{FF2B5EF4-FFF2-40B4-BE49-F238E27FC236}">
                <a16:creationId xmlns:a16="http://schemas.microsoft.com/office/drawing/2014/main" id="{FD7FC6DA-AAB2-485C-AFF2-74D8FDBEA89F}"/>
              </a:ext>
            </a:extLst>
          </p:cNvPr>
          <p:cNvSpPr>
            <a:spLocks noGrp="1"/>
          </p:cNvSpPr>
          <p:nvPr>
            <p:ph type="subTitle" idx="1"/>
          </p:nvPr>
        </p:nvSpPr>
        <p:spPr>
          <a:xfrm>
            <a:off x="1884784" y="5327780"/>
            <a:ext cx="5613296" cy="1028569"/>
          </a:xfrm>
        </p:spPr>
        <p:txBody>
          <a:bodyPr>
            <a:normAutofit/>
          </a:bodyPr>
          <a:lstStyle/>
          <a:p>
            <a:pPr algn="l"/>
            <a:r>
              <a:rPr lang="pl-PL" b="1" dirty="0"/>
              <a:t>FORUM ZWIĄZKÓW ZAWODOWYCH </a:t>
            </a:r>
          </a:p>
        </p:txBody>
      </p:sp>
      <p:cxnSp>
        <p:nvCxnSpPr>
          <p:cNvPr id="38" name="Straight Connector 33">
            <a:extLst>
              <a:ext uri="{FF2B5EF4-FFF2-40B4-BE49-F238E27FC236}">
                <a16:creationId xmlns:a16="http://schemas.microsoft.com/office/drawing/2014/main" id="{D598FBE3-48D2-40A2-B7E6-F485834C821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72540" y="4450080"/>
            <a:ext cx="1234440"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7" name="Obraz 6">
            <a:extLst>
              <a:ext uri="{FF2B5EF4-FFF2-40B4-BE49-F238E27FC236}">
                <a16:creationId xmlns:a16="http://schemas.microsoft.com/office/drawing/2014/main" id="{A6D6212C-0783-4ACD-9881-385A15DBE5B3}"/>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10030328" y="4700588"/>
            <a:ext cx="1734867" cy="1734867"/>
          </a:xfrm>
          <a:custGeom>
            <a:avLst/>
            <a:gdLst>
              <a:gd name="connsiteX0" fmla="*/ 1722118 w 3444236"/>
              <a:gd name="connsiteY0" fmla="*/ 0 h 3444236"/>
              <a:gd name="connsiteX1" fmla="*/ 3444236 w 3444236"/>
              <a:gd name="connsiteY1" fmla="*/ 1722118 h 3444236"/>
              <a:gd name="connsiteX2" fmla="*/ 1722118 w 3444236"/>
              <a:gd name="connsiteY2" fmla="*/ 3444236 h 3444236"/>
              <a:gd name="connsiteX3" fmla="*/ 0 w 3444236"/>
              <a:gd name="connsiteY3" fmla="*/ 1722118 h 3444236"/>
              <a:gd name="connsiteX4" fmla="*/ 1722118 w 3444236"/>
              <a:gd name="connsiteY4" fmla="*/ 0 h 34442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4236" h="3444236">
                <a:moveTo>
                  <a:pt x="1722118" y="0"/>
                </a:moveTo>
                <a:cubicBezTo>
                  <a:pt x="2673218" y="0"/>
                  <a:pt x="3444236" y="771018"/>
                  <a:pt x="3444236" y="1722118"/>
                </a:cubicBezTo>
                <a:cubicBezTo>
                  <a:pt x="3444236" y="2673218"/>
                  <a:pt x="2673218" y="3444236"/>
                  <a:pt x="1722118" y="3444236"/>
                </a:cubicBezTo>
                <a:cubicBezTo>
                  <a:pt x="771018" y="3444236"/>
                  <a:pt x="0" y="2673218"/>
                  <a:pt x="0" y="1722118"/>
                </a:cubicBezTo>
                <a:cubicBezTo>
                  <a:pt x="0" y="771018"/>
                  <a:pt x="771018" y="0"/>
                  <a:pt x="1722118" y="0"/>
                </a:cubicBezTo>
                <a:close/>
              </a:path>
            </a:pathLst>
          </a:custGeom>
        </p:spPr>
      </p:pic>
    </p:spTree>
    <p:extLst>
      <p:ext uri="{BB962C8B-B14F-4D97-AF65-F5344CB8AC3E}">
        <p14:creationId xmlns:p14="http://schemas.microsoft.com/office/powerpoint/2010/main" val="10877064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29">
            <a:extLst>
              <a:ext uri="{FF2B5EF4-FFF2-40B4-BE49-F238E27FC236}">
                <a16:creationId xmlns:a16="http://schemas.microsoft.com/office/drawing/2014/main" id="{79CC44B5-53F9-4F03-9EEB-4C3C821A6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1">
            <a:extLst>
              <a:ext uri="{FF2B5EF4-FFF2-40B4-BE49-F238E27FC236}">
                <a16:creationId xmlns:a16="http://schemas.microsoft.com/office/drawing/2014/main" id="{1A3688C8-DFCE-4CCD-BCF0-5FB239E50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30410"/>
            <a:ext cx="7005134" cy="4827590"/>
          </a:xfrm>
          <a:custGeom>
            <a:avLst/>
            <a:gdLst>
              <a:gd name="connsiteX0" fmla="*/ 1974535 w 7005134"/>
              <a:gd name="connsiteY0" fmla="*/ 0 h 4827590"/>
              <a:gd name="connsiteX1" fmla="*/ 7003848 w 7005134"/>
              <a:gd name="connsiteY1" fmla="*/ 4776721 h 4827590"/>
              <a:gd name="connsiteX2" fmla="*/ 7005134 w 7005134"/>
              <a:gd name="connsiteY2" fmla="*/ 4827590 h 4827590"/>
              <a:gd name="connsiteX3" fmla="*/ 0 w 7005134"/>
              <a:gd name="connsiteY3" fmla="*/ 4827590 h 4827590"/>
              <a:gd name="connsiteX4" fmla="*/ 0 w 7005134"/>
              <a:gd name="connsiteY4" fmla="*/ 402231 h 4827590"/>
              <a:gd name="connsiteX5" fmla="*/ 14349 w 7005134"/>
              <a:gd name="connsiteY5" fmla="*/ 395744 h 4827590"/>
              <a:gd name="connsiteX6" fmla="*/ 1974535 w 7005134"/>
              <a:gd name="connsiteY6" fmla="*/ 0 h 4827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05134" h="4827590">
                <a:moveTo>
                  <a:pt x="1974535" y="0"/>
                </a:moveTo>
                <a:cubicBezTo>
                  <a:pt x="4668853" y="0"/>
                  <a:pt x="6868971" y="2115921"/>
                  <a:pt x="7003848" y="4776721"/>
                </a:cubicBezTo>
                <a:lnTo>
                  <a:pt x="7005134" y="4827590"/>
                </a:lnTo>
                <a:lnTo>
                  <a:pt x="0" y="4827590"/>
                </a:lnTo>
                <a:lnTo>
                  <a:pt x="0" y="402231"/>
                </a:lnTo>
                <a:lnTo>
                  <a:pt x="14349" y="395744"/>
                </a:lnTo>
                <a:cubicBezTo>
                  <a:pt x="616832" y="140915"/>
                  <a:pt x="1279227" y="0"/>
                  <a:pt x="1974535" y="0"/>
                </a:cubicBezTo>
                <a:close/>
              </a:path>
            </a:pathLst>
          </a:cu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E9EA0DD-7987-4C83-B7DD-EDE9CF7F2DF3}"/>
              </a:ext>
            </a:extLst>
          </p:cNvPr>
          <p:cNvSpPr>
            <a:spLocks noGrp="1"/>
          </p:cNvSpPr>
          <p:nvPr>
            <p:ph type="ctrTitle"/>
          </p:nvPr>
        </p:nvSpPr>
        <p:spPr>
          <a:xfrm>
            <a:off x="1158239" y="422545"/>
            <a:ext cx="10606955" cy="3776377"/>
          </a:xfrm>
        </p:spPr>
        <p:txBody>
          <a:bodyPr>
            <a:normAutofit fontScale="90000"/>
          </a:bodyPr>
          <a:lstStyle/>
          <a:p>
            <a:pPr algn="l"/>
            <a:r>
              <a:rPr lang="pl-PL" sz="1600" b="1" i="1" u="sng" dirty="0"/>
              <a:t>Art. 30 – nowe brzmienie c.d.</a:t>
            </a:r>
            <a:br>
              <a:rPr lang="pl-PL" sz="1600" b="1" i="1" u="sng" dirty="0"/>
            </a:br>
            <a:r>
              <a:rPr lang="pl-PL" sz="1600" b="1" dirty="0"/>
              <a:t>5. W sprawach wymagających zawarcia porozumienia lub uzgodnienia stanowiska z zakładowymi organizacjami związkowymi organizacje te przedstawiają wspólnie uzgodnione stanowisko. Sposób ustalania i przedstawiania tego stanowiska przez wyłonioną do tych spraw wspólną reprezentację związkową określa porozumienie zawarte przez organizacje związkowe. </a:t>
            </a:r>
            <a:br>
              <a:rPr lang="pl-PL" sz="1600" b="1" dirty="0"/>
            </a:br>
            <a:r>
              <a:rPr lang="pl-PL" sz="1600" b="1" dirty="0"/>
              <a:t>6. Jeżeli w sprawie ustalenia: </a:t>
            </a:r>
            <a:br>
              <a:rPr lang="pl-PL" sz="1600" b="1" dirty="0"/>
            </a:br>
            <a:r>
              <a:rPr lang="pl-PL" sz="1600" b="1" dirty="0"/>
              <a:t>       1) regulaminu wynagradzania, </a:t>
            </a:r>
            <a:br>
              <a:rPr lang="pl-PL" sz="1600" b="1" dirty="0"/>
            </a:br>
            <a:r>
              <a:rPr lang="pl-PL" sz="1600" b="1" dirty="0"/>
              <a:t>       2) regulaminów nagród i premiowania, </a:t>
            </a:r>
            <a:br>
              <a:rPr lang="pl-PL" sz="1600" b="1" dirty="0"/>
            </a:br>
            <a:r>
              <a:rPr lang="pl-PL" sz="1600" b="1" dirty="0"/>
              <a:t>       3) regulaminu zakładowego funduszu świadczeń socjalnych, </a:t>
            </a:r>
            <a:br>
              <a:rPr lang="pl-PL" sz="1600" b="1" dirty="0"/>
            </a:br>
            <a:r>
              <a:rPr lang="pl-PL" sz="1600" b="1" dirty="0"/>
              <a:t>       4) planu urlopów lub regulaminu pracy, </a:t>
            </a:r>
            <a:br>
              <a:rPr lang="pl-PL" sz="1600" b="1" dirty="0"/>
            </a:br>
            <a:r>
              <a:rPr lang="pl-PL" sz="1600" b="1" dirty="0"/>
              <a:t>       5) okresu rozliczeniowego, o którym mowa w art. 135 § 2 i 3 ustawy z dnia 26 czerwca 1974 r. – Kodeks pracy, </a:t>
            </a:r>
            <a:br>
              <a:rPr lang="pl-PL" sz="1600" b="1" dirty="0"/>
            </a:br>
            <a:r>
              <a:rPr lang="pl-PL" sz="1600" b="1" dirty="0"/>
              <a:t>       6) wykazu prac, o którym mowa w art. 151 (7) § 4 ustawy z dnia 26 czerwca 1974 r. – Kodeks pracy, </a:t>
            </a:r>
            <a:br>
              <a:rPr lang="pl-PL" sz="1600" b="1" dirty="0"/>
            </a:br>
            <a:r>
              <a:rPr lang="pl-PL" sz="1600" b="1" dirty="0"/>
              <a:t>       7) indywidualnego rozkładu czasu pracy, o którym mowa w art. 8 ust. 2–4 ustawy z dnia 16 kwietnia 2004 r. o czasie pracy kierowców (Dz. U. z 2012 r. poz. 1155, z 2013 r. poz. 567, z 2016 r. poz. 2206 oraz z 2018 r. poz. 1480) – organizacje związkowe albo reprezentatywne organizacje związkowe w rozumieniu art. 25(3) ust. 1 lub 2, z których każda zrzesza co najmniej 5% pracowników zatrudnionych u pracodawcy, nie przedstawią wspólnie uzgodnionego stanowiska w terminie 30 dni od dnia przekazania im przez pracodawcę tego dokumentu, decyzje w sprawie jego ustalenia podejmuje pracodawca, po rozpatrzeniu odrębnych stanowisk organizacji związkowych.</a:t>
            </a:r>
            <a:br>
              <a:rPr lang="pl-PL" sz="1600" b="1" dirty="0"/>
            </a:br>
            <a:br>
              <a:rPr lang="pl-PL" sz="1600" b="1" dirty="0"/>
            </a:br>
            <a:r>
              <a:rPr lang="pl-PL" sz="1600" b="1" dirty="0"/>
              <a:t>7. Przepis ust. 6 stosuje się odpowiednio, jeżeli u pracodawcy działa jedna reprezentatywna zakładowa organizacja związkowa zrzeszająca co najmniej 5% pracowników zatrudnionych u pracodawcy</a:t>
            </a:r>
            <a:r>
              <a:rPr lang="pl-PL" sz="1600" dirty="0"/>
              <a:t>.</a:t>
            </a:r>
            <a:endParaRPr lang="pl-PL" sz="1400" b="1" dirty="0"/>
          </a:p>
        </p:txBody>
      </p:sp>
      <p:sp>
        <p:nvSpPr>
          <p:cNvPr id="3" name="Podtytuł 2">
            <a:extLst>
              <a:ext uri="{FF2B5EF4-FFF2-40B4-BE49-F238E27FC236}">
                <a16:creationId xmlns:a16="http://schemas.microsoft.com/office/drawing/2014/main" id="{FD7FC6DA-AAB2-485C-AFF2-74D8FDBEA89F}"/>
              </a:ext>
            </a:extLst>
          </p:cNvPr>
          <p:cNvSpPr>
            <a:spLocks noGrp="1"/>
          </p:cNvSpPr>
          <p:nvPr>
            <p:ph type="subTitle" idx="1"/>
          </p:nvPr>
        </p:nvSpPr>
        <p:spPr>
          <a:xfrm>
            <a:off x="1884784" y="5327780"/>
            <a:ext cx="5613296" cy="1028569"/>
          </a:xfrm>
        </p:spPr>
        <p:txBody>
          <a:bodyPr>
            <a:normAutofit/>
          </a:bodyPr>
          <a:lstStyle/>
          <a:p>
            <a:pPr algn="l"/>
            <a:r>
              <a:rPr lang="pl-PL" b="1" dirty="0"/>
              <a:t>FORUM ZWIĄZKÓW ZAWODOWYCH </a:t>
            </a:r>
          </a:p>
        </p:txBody>
      </p:sp>
      <p:cxnSp>
        <p:nvCxnSpPr>
          <p:cNvPr id="38" name="Straight Connector 33">
            <a:extLst>
              <a:ext uri="{FF2B5EF4-FFF2-40B4-BE49-F238E27FC236}">
                <a16:creationId xmlns:a16="http://schemas.microsoft.com/office/drawing/2014/main" id="{D598FBE3-48D2-40A2-B7E6-F485834C821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72540" y="4450080"/>
            <a:ext cx="1234440"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7" name="Obraz 6">
            <a:extLst>
              <a:ext uri="{FF2B5EF4-FFF2-40B4-BE49-F238E27FC236}">
                <a16:creationId xmlns:a16="http://schemas.microsoft.com/office/drawing/2014/main" id="{A6D6212C-0783-4ACD-9881-385A15DBE5B3}"/>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10030328" y="4700588"/>
            <a:ext cx="1734867" cy="1734867"/>
          </a:xfrm>
          <a:custGeom>
            <a:avLst/>
            <a:gdLst>
              <a:gd name="connsiteX0" fmla="*/ 1722118 w 3444236"/>
              <a:gd name="connsiteY0" fmla="*/ 0 h 3444236"/>
              <a:gd name="connsiteX1" fmla="*/ 3444236 w 3444236"/>
              <a:gd name="connsiteY1" fmla="*/ 1722118 h 3444236"/>
              <a:gd name="connsiteX2" fmla="*/ 1722118 w 3444236"/>
              <a:gd name="connsiteY2" fmla="*/ 3444236 h 3444236"/>
              <a:gd name="connsiteX3" fmla="*/ 0 w 3444236"/>
              <a:gd name="connsiteY3" fmla="*/ 1722118 h 3444236"/>
              <a:gd name="connsiteX4" fmla="*/ 1722118 w 3444236"/>
              <a:gd name="connsiteY4" fmla="*/ 0 h 34442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4236" h="3444236">
                <a:moveTo>
                  <a:pt x="1722118" y="0"/>
                </a:moveTo>
                <a:cubicBezTo>
                  <a:pt x="2673218" y="0"/>
                  <a:pt x="3444236" y="771018"/>
                  <a:pt x="3444236" y="1722118"/>
                </a:cubicBezTo>
                <a:cubicBezTo>
                  <a:pt x="3444236" y="2673218"/>
                  <a:pt x="2673218" y="3444236"/>
                  <a:pt x="1722118" y="3444236"/>
                </a:cubicBezTo>
                <a:cubicBezTo>
                  <a:pt x="771018" y="3444236"/>
                  <a:pt x="0" y="2673218"/>
                  <a:pt x="0" y="1722118"/>
                </a:cubicBezTo>
                <a:cubicBezTo>
                  <a:pt x="0" y="771018"/>
                  <a:pt x="771018" y="0"/>
                  <a:pt x="1722118" y="0"/>
                </a:cubicBezTo>
                <a:close/>
              </a:path>
            </a:pathLst>
          </a:custGeom>
        </p:spPr>
      </p:pic>
    </p:spTree>
    <p:extLst>
      <p:ext uri="{BB962C8B-B14F-4D97-AF65-F5344CB8AC3E}">
        <p14:creationId xmlns:p14="http://schemas.microsoft.com/office/powerpoint/2010/main" val="40404262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29">
            <a:extLst>
              <a:ext uri="{FF2B5EF4-FFF2-40B4-BE49-F238E27FC236}">
                <a16:creationId xmlns:a16="http://schemas.microsoft.com/office/drawing/2014/main" id="{79CC44B5-53F9-4F03-9EEB-4C3C821A6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1">
            <a:extLst>
              <a:ext uri="{FF2B5EF4-FFF2-40B4-BE49-F238E27FC236}">
                <a16:creationId xmlns:a16="http://schemas.microsoft.com/office/drawing/2014/main" id="{1A3688C8-DFCE-4CCD-BCF0-5FB239E50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30410"/>
            <a:ext cx="7005134" cy="4827590"/>
          </a:xfrm>
          <a:custGeom>
            <a:avLst/>
            <a:gdLst>
              <a:gd name="connsiteX0" fmla="*/ 1974535 w 7005134"/>
              <a:gd name="connsiteY0" fmla="*/ 0 h 4827590"/>
              <a:gd name="connsiteX1" fmla="*/ 7003848 w 7005134"/>
              <a:gd name="connsiteY1" fmla="*/ 4776721 h 4827590"/>
              <a:gd name="connsiteX2" fmla="*/ 7005134 w 7005134"/>
              <a:gd name="connsiteY2" fmla="*/ 4827590 h 4827590"/>
              <a:gd name="connsiteX3" fmla="*/ 0 w 7005134"/>
              <a:gd name="connsiteY3" fmla="*/ 4827590 h 4827590"/>
              <a:gd name="connsiteX4" fmla="*/ 0 w 7005134"/>
              <a:gd name="connsiteY4" fmla="*/ 402231 h 4827590"/>
              <a:gd name="connsiteX5" fmla="*/ 14349 w 7005134"/>
              <a:gd name="connsiteY5" fmla="*/ 395744 h 4827590"/>
              <a:gd name="connsiteX6" fmla="*/ 1974535 w 7005134"/>
              <a:gd name="connsiteY6" fmla="*/ 0 h 4827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05134" h="4827590">
                <a:moveTo>
                  <a:pt x="1974535" y="0"/>
                </a:moveTo>
                <a:cubicBezTo>
                  <a:pt x="4668853" y="0"/>
                  <a:pt x="6868971" y="2115921"/>
                  <a:pt x="7003848" y="4776721"/>
                </a:cubicBezTo>
                <a:lnTo>
                  <a:pt x="7005134" y="4827590"/>
                </a:lnTo>
                <a:lnTo>
                  <a:pt x="0" y="4827590"/>
                </a:lnTo>
                <a:lnTo>
                  <a:pt x="0" y="402231"/>
                </a:lnTo>
                <a:lnTo>
                  <a:pt x="14349" y="395744"/>
                </a:lnTo>
                <a:cubicBezTo>
                  <a:pt x="616832" y="140915"/>
                  <a:pt x="1279227" y="0"/>
                  <a:pt x="1974535" y="0"/>
                </a:cubicBezTo>
                <a:close/>
              </a:path>
            </a:pathLst>
          </a:cu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E9EA0DD-7987-4C83-B7DD-EDE9CF7F2DF3}"/>
              </a:ext>
            </a:extLst>
          </p:cNvPr>
          <p:cNvSpPr>
            <a:spLocks noGrp="1"/>
          </p:cNvSpPr>
          <p:nvPr>
            <p:ph type="ctrTitle"/>
          </p:nvPr>
        </p:nvSpPr>
        <p:spPr>
          <a:xfrm>
            <a:off x="1158239" y="718456"/>
            <a:ext cx="10606955" cy="3309059"/>
          </a:xfrm>
        </p:spPr>
        <p:txBody>
          <a:bodyPr>
            <a:normAutofit/>
          </a:bodyPr>
          <a:lstStyle/>
          <a:p>
            <a:pPr algn="l"/>
            <a:r>
              <a:rPr lang="pl-PL" sz="1600" i="1" u="sng" dirty="0"/>
              <a:t>Dotychczasowe brzmienie:</a:t>
            </a:r>
            <a:br>
              <a:rPr lang="pl-PL" sz="1600" i="1" u="sng" dirty="0"/>
            </a:br>
            <a:r>
              <a:rPr lang="pl-PL" sz="1600" dirty="0"/>
              <a:t>Art. 31.  </a:t>
            </a:r>
            <a:br>
              <a:rPr lang="pl-PL" sz="1600" dirty="0"/>
            </a:br>
            <a:r>
              <a:rPr lang="pl-PL" sz="1600" dirty="0"/>
              <a:t>1. Prawo do zwolnienia z obowiązku świadczenia pracy na okres kadencji w zarządzie zakładowej organizacji związkowej przysługuje: </a:t>
            </a:r>
            <a:br>
              <a:rPr lang="pl-PL" sz="1600" dirty="0"/>
            </a:br>
            <a:r>
              <a:rPr lang="pl-PL" sz="1600" dirty="0"/>
              <a:t>1) częściowo jednemu pracownikowi w miesięcznym wymiarze godzin równym liczbie członków zatrudnionych w zakładzie pracy, gdy ich liczba jest mniejsza od 150;</a:t>
            </a:r>
            <a:br>
              <a:rPr lang="pl-PL" sz="1600" dirty="0"/>
            </a:br>
            <a:r>
              <a:rPr lang="pl-PL" sz="1600" dirty="0"/>
              <a:t>2) jednemu pracownikowi, gdy związek liczy od 150 do 500 członków zatrudnionych w zakładzie pracy; </a:t>
            </a:r>
            <a:br>
              <a:rPr lang="pl-PL" sz="1600" dirty="0"/>
            </a:br>
            <a:r>
              <a:rPr lang="pl-PL" sz="1600" dirty="0"/>
              <a:t>3) dwom pracownikom, gdy związek liczy od 501 do 1000 członków zatrudnionych w zakładzie pracy; </a:t>
            </a:r>
            <a:br>
              <a:rPr lang="pl-PL" sz="1600" dirty="0"/>
            </a:br>
            <a:r>
              <a:rPr lang="pl-PL" sz="1600" dirty="0"/>
              <a:t>4) trzem pracownikom, gdy związek liczy od 1001 do 2000 członków zatrudnionych w zakładzie pracy; </a:t>
            </a:r>
            <a:br>
              <a:rPr lang="pl-PL" sz="1600" dirty="0"/>
            </a:br>
            <a:r>
              <a:rPr lang="pl-PL" sz="1600" dirty="0"/>
              <a:t>5) kolejnemu pracownikowi za każdy rozpoczęty nowy tysiąc, gdy zakładowa organizacja związkowa liczy ponad 2000 członków zatrudnionych w zakładzie pracy; </a:t>
            </a:r>
            <a:br>
              <a:rPr lang="pl-PL" sz="1600" dirty="0"/>
            </a:br>
            <a:r>
              <a:rPr lang="pl-PL" sz="1600" dirty="0"/>
              <a:t>6) w niepełnym wymiarze godzin i wtedy może ono być udzielane większej liczbie pracowników, zgodnie z zasadami zawartymi w punktach poprzedzających</a:t>
            </a:r>
            <a:endParaRPr lang="pl-PL" sz="1400" b="1" dirty="0"/>
          </a:p>
        </p:txBody>
      </p:sp>
      <p:sp>
        <p:nvSpPr>
          <p:cNvPr id="3" name="Podtytuł 2">
            <a:extLst>
              <a:ext uri="{FF2B5EF4-FFF2-40B4-BE49-F238E27FC236}">
                <a16:creationId xmlns:a16="http://schemas.microsoft.com/office/drawing/2014/main" id="{FD7FC6DA-AAB2-485C-AFF2-74D8FDBEA89F}"/>
              </a:ext>
            </a:extLst>
          </p:cNvPr>
          <p:cNvSpPr>
            <a:spLocks noGrp="1"/>
          </p:cNvSpPr>
          <p:nvPr>
            <p:ph type="subTitle" idx="1"/>
          </p:nvPr>
        </p:nvSpPr>
        <p:spPr>
          <a:xfrm>
            <a:off x="1884784" y="5327780"/>
            <a:ext cx="5613296" cy="1028569"/>
          </a:xfrm>
        </p:spPr>
        <p:txBody>
          <a:bodyPr>
            <a:normAutofit/>
          </a:bodyPr>
          <a:lstStyle/>
          <a:p>
            <a:pPr algn="l"/>
            <a:r>
              <a:rPr lang="pl-PL" b="1" dirty="0"/>
              <a:t>FORUM ZWIĄZKÓW ZAWODOWYCH </a:t>
            </a:r>
          </a:p>
        </p:txBody>
      </p:sp>
      <p:cxnSp>
        <p:nvCxnSpPr>
          <p:cNvPr id="38" name="Straight Connector 33">
            <a:extLst>
              <a:ext uri="{FF2B5EF4-FFF2-40B4-BE49-F238E27FC236}">
                <a16:creationId xmlns:a16="http://schemas.microsoft.com/office/drawing/2014/main" id="{D598FBE3-48D2-40A2-B7E6-F485834C821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72540" y="4450080"/>
            <a:ext cx="1234440"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7" name="Obraz 6">
            <a:extLst>
              <a:ext uri="{FF2B5EF4-FFF2-40B4-BE49-F238E27FC236}">
                <a16:creationId xmlns:a16="http://schemas.microsoft.com/office/drawing/2014/main" id="{A6D6212C-0783-4ACD-9881-385A15DBE5B3}"/>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10030328" y="4700588"/>
            <a:ext cx="1734867" cy="1734867"/>
          </a:xfrm>
          <a:custGeom>
            <a:avLst/>
            <a:gdLst>
              <a:gd name="connsiteX0" fmla="*/ 1722118 w 3444236"/>
              <a:gd name="connsiteY0" fmla="*/ 0 h 3444236"/>
              <a:gd name="connsiteX1" fmla="*/ 3444236 w 3444236"/>
              <a:gd name="connsiteY1" fmla="*/ 1722118 h 3444236"/>
              <a:gd name="connsiteX2" fmla="*/ 1722118 w 3444236"/>
              <a:gd name="connsiteY2" fmla="*/ 3444236 h 3444236"/>
              <a:gd name="connsiteX3" fmla="*/ 0 w 3444236"/>
              <a:gd name="connsiteY3" fmla="*/ 1722118 h 3444236"/>
              <a:gd name="connsiteX4" fmla="*/ 1722118 w 3444236"/>
              <a:gd name="connsiteY4" fmla="*/ 0 h 34442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4236" h="3444236">
                <a:moveTo>
                  <a:pt x="1722118" y="0"/>
                </a:moveTo>
                <a:cubicBezTo>
                  <a:pt x="2673218" y="0"/>
                  <a:pt x="3444236" y="771018"/>
                  <a:pt x="3444236" y="1722118"/>
                </a:cubicBezTo>
                <a:cubicBezTo>
                  <a:pt x="3444236" y="2673218"/>
                  <a:pt x="2673218" y="3444236"/>
                  <a:pt x="1722118" y="3444236"/>
                </a:cubicBezTo>
                <a:cubicBezTo>
                  <a:pt x="771018" y="3444236"/>
                  <a:pt x="0" y="2673218"/>
                  <a:pt x="0" y="1722118"/>
                </a:cubicBezTo>
                <a:cubicBezTo>
                  <a:pt x="0" y="771018"/>
                  <a:pt x="771018" y="0"/>
                  <a:pt x="1722118" y="0"/>
                </a:cubicBezTo>
                <a:close/>
              </a:path>
            </a:pathLst>
          </a:custGeom>
        </p:spPr>
      </p:pic>
    </p:spTree>
    <p:extLst>
      <p:ext uri="{BB962C8B-B14F-4D97-AF65-F5344CB8AC3E}">
        <p14:creationId xmlns:p14="http://schemas.microsoft.com/office/powerpoint/2010/main" val="397344446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29">
            <a:extLst>
              <a:ext uri="{FF2B5EF4-FFF2-40B4-BE49-F238E27FC236}">
                <a16:creationId xmlns:a16="http://schemas.microsoft.com/office/drawing/2014/main" id="{79CC44B5-53F9-4F03-9EEB-4C3C821A6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1">
            <a:extLst>
              <a:ext uri="{FF2B5EF4-FFF2-40B4-BE49-F238E27FC236}">
                <a16:creationId xmlns:a16="http://schemas.microsoft.com/office/drawing/2014/main" id="{1A3688C8-DFCE-4CCD-BCF0-5FB239E50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30410"/>
            <a:ext cx="7005134" cy="4827590"/>
          </a:xfrm>
          <a:custGeom>
            <a:avLst/>
            <a:gdLst>
              <a:gd name="connsiteX0" fmla="*/ 1974535 w 7005134"/>
              <a:gd name="connsiteY0" fmla="*/ 0 h 4827590"/>
              <a:gd name="connsiteX1" fmla="*/ 7003848 w 7005134"/>
              <a:gd name="connsiteY1" fmla="*/ 4776721 h 4827590"/>
              <a:gd name="connsiteX2" fmla="*/ 7005134 w 7005134"/>
              <a:gd name="connsiteY2" fmla="*/ 4827590 h 4827590"/>
              <a:gd name="connsiteX3" fmla="*/ 0 w 7005134"/>
              <a:gd name="connsiteY3" fmla="*/ 4827590 h 4827590"/>
              <a:gd name="connsiteX4" fmla="*/ 0 w 7005134"/>
              <a:gd name="connsiteY4" fmla="*/ 402231 h 4827590"/>
              <a:gd name="connsiteX5" fmla="*/ 14349 w 7005134"/>
              <a:gd name="connsiteY5" fmla="*/ 395744 h 4827590"/>
              <a:gd name="connsiteX6" fmla="*/ 1974535 w 7005134"/>
              <a:gd name="connsiteY6" fmla="*/ 0 h 4827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05134" h="4827590">
                <a:moveTo>
                  <a:pt x="1974535" y="0"/>
                </a:moveTo>
                <a:cubicBezTo>
                  <a:pt x="4668853" y="0"/>
                  <a:pt x="6868971" y="2115921"/>
                  <a:pt x="7003848" y="4776721"/>
                </a:cubicBezTo>
                <a:lnTo>
                  <a:pt x="7005134" y="4827590"/>
                </a:lnTo>
                <a:lnTo>
                  <a:pt x="0" y="4827590"/>
                </a:lnTo>
                <a:lnTo>
                  <a:pt x="0" y="402231"/>
                </a:lnTo>
                <a:lnTo>
                  <a:pt x="14349" y="395744"/>
                </a:lnTo>
                <a:cubicBezTo>
                  <a:pt x="616832" y="140915"/>
                  <a:pt x="1279227" y="0"/>
                  <a:pt x="1974535" y="0"/>
                </a:cubicBezTo>
                <a:close/>
              </a:path>
            </a:pathLst>
          </a:cu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E9EA0DD-7987-4C83-B7DD-EDE9CF7F2DF3}"/>
              </a:ext>
            </a:extLst>
          </p:cNvPr>
          <p:cNvSpPr>
            <a:spLocks noGrp="1"/>
          </p:cNvSpPr>
          <p:nvPr>
            <p:ph type="ctrTitle"/>
          </p:nvPr>
        </p:nvSpPr>
        <p:spPr>
          <a:xfrm>
            <a:off x="1158239" y="718456"/>
            <a:ext cx="10606955" cy="3309059"/>
          </a:xfrm>
        </p:spPr>
        <p:txBody>
          <a:bodyPr>
            <a:normAutofit/>
          </a:bodyPr>
          <a:lstStyle/>
          <a:p>
            <a:pPr algn="l"/>
            <a:r>
              <a:rPr lang="pl-PL" sz="1600" b="1" i="1" u="sng" dirty="0"/>
              <a:t>Nowe brzmienie:</a:t>
            </a:r>
            <a:br>
              <a:rPr lang="pl-PL" sz="1600" b="1" i="1" u="sng" dirty="0"/>
            </a:br>
            <a:r>
              <a:rPr lang="pl-PL" sz="1600" b="1" dirty="0"/>
              <a:t>Art. 31 </a:t>
            </a:r>
            <a:br>
              <a:rPr lang="pl-PL" sz="1600" b="1" dirty="0"/>
            </a:br>
            <a:r>
              <a:rPr lang="pl-PL" sz="1600" b="1" dirty="0"/>
              <a:t>1. Prawo do zwolnienia z obowiązku świadczenia pracy na okres kadencji w zarządzie zakładowej organizacji związkowej przysługuje: </a:t>
            </a:r>
            <a:br>
              <a:rPr lang="pl-PL" sz="1600" b="1" dirty="0"/>
            </a:br>
            <a:r>
              <a:rPr lang="pl-PL" sz="1600" b="1" dirty="0"/>
              <a:t>1) częściowo jednej osobie wykonującej pracę zarobkową w miesięcznym wymiarze godzin równym liczbie członków zatrudnionych przez pracodawcę, jeżeli ich liczba jest mniejsza od 150; </a:t>
            </a:r>
            <a:br>
              <a:rPr lang="pl-PL" sz="1600" b="1" dirty="0"/>
            </a:br>
            <a:r>
              <a:rPr lang="pl-PL" sz="1600" b="1" dirty="0"/>
              <a:t>2) jednej osobie wykonującej pracę zarobkową, jeżeli związek liczy od 150 do 500 członków zatrudnionych przez pracodawcę; </a:t>
            </a:r>
            <a:br>
              <a:rPr lang="pl-PL" sz="1600" b="1" dirty="0"/>
            </a:br>
            <a:r>
              <a:rPr lang="pl-PL" sz="1600" b="1" dirty="0"/>
              <a:t>3) dwóm osobom wykonującym pracę zarobkową, jeżeli związek liczy od 501 do 1000 członków zatrudnionych przez pracodawcę; </a:t>
            </a:r>
            <a:br>
              <a:rPr lang="pl-PL" sz="1600" b="1" dirty="0"/>
            </a:br>
            <a:r>
              <a:rPr lang="pl-PL" sz="1600" b="1" dirty="0"/>
              <a:t>4) trzem osobom wykonującym pracę zarobkową, jeżeli związek liczy od 1001 do 2000 członków zatrudnionych przez pracodawcę;</a:t>
            </a:r>
            <a:br>
              <a:rPr lang="pl-PL" sz="1600" b="1" dirty="0"/>
            </a:br>
            <a:r>
              <a:rPr lang="pl-PL" sz="1600" b="1" dirty="0"/>
              <a:t>5) kolejnej osobie wykonującej pracę zarobkową za każdy rozpoczęty nowy tysiąc, jeżeli zakładowa organizacja związkowa liczy ponad 2000 członków zatrudnionych przez pracodawcę; </a:t>
            </a:r>
            <a:br>
              <a:rPr lang="pl-PL" sz="1600" b="1" dirty="0"/>
            </a:br>
            <a:r>
              <a:rPr lang="pl-PL" sz="1600" b="1" dirty="0"/>
              <a:t>6) w niepełnym wymiarze godzin i wtedy może ono być udzielane większej liczbie osób wykonujących pracę zarobkową, zgodnie z zasadami określonymi w pkt 1–5.</a:t>
            </a:r>
            <a:br>
              <a:rPr lang="pl-PL" sz="1600" b="1" dirty="0"/>
            </a:br>
            <a:endParaRPr lang="pl-PL" sz="1400" b="1" dirty="0"/>
          </a:p>
        </p:txBody>
      </p:sp>
      <p:sp>
        <p:nvSpPr>
          <p:cNvPr id="3" name="Podtytuł 2">
            <a:extLst>
              <a:ext uri="{FF2B5EF4-FFF2-40B4-BE49-F238E27FC236}">
                <a16:creationId xmlns:a16="http://schemas.microsoft.com/office/drawing/2014/main" id="{FD7FC6DA-AAB2-485C-AFF2-74D8FDBEA89F}"/>
              </a:ext>
            </a:extLst>
          </p:cNvPr>
          <p:cNvSpPr>
            <a:spLocks noGrp="1"/>
          </p:cNvSpPr>
          <p:nvPr>
            <p:ph type="subTitle" idx="1"/>
          </p:nvPr>
        </p:nvSpPr>
        <p:spPr>
          <a:xfrm>
            <a:off x="1884784" y="5327780"/>
            <a:ext cx="5613296" cy="1028569"/>
          </a:xfrm>
        </p:spPr>
        <p:txBody>
          <a:bodyPr>
            <a:normAutofit/>
          </a:bodyPr>
          <a:lstStyle/>
          <a:p>
            <a:pPr algn="l"/>
            <a:r>
              <a:rPr lang="pl-PL" b="1" dirty="0"/>
              <a:t>FORUM ZWIĄZKÓW ZAWODOWYCH </a:t>
            </a:r>
          </a:p>
        </p:txBody>
      </p:sp>
      <p:cxnSp>
        <p:nvCxnSpPr>
          <p:cNvPr id="38" name="Straight Connector 33">
            <a:extLst>
              <a:ext uri="{FF2B5EF4-FFF2-40B4-BE49-F238E27FC236}">
                <a16:creationId xmlns:a16="http://schemas.microsoft.com/office/drawing/2014/main" id="{D598FBE3-48D2-40A2-B7E6-F485834C821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72540" y="4450080"/>
            <a:ext cx="1234440"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7" name="Obraz 6">
            <a:extLst>
              <a:ext uri="{FF2B5EF4-FFF2-40B4-BE49-F238E27FC236}">
                <a16:creationId xmlns:a16="http://schemas.microsoft.com/office/drawing/2014/main" id="{A6D6212C-0783-4ACD-9881-385A15DBE5B3}"/>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10030328" y="4700588"/>
            <a:ext cx="1734867" cy="1734867"/>
          </a:xfrm>
          <a:custGeom>
            <a:avLst/>
            <a:gdLst>
              <a:gd name="connsiteX0" fmla="*/ 1722118 w 3444236"/>
              <a:gd name="connsiteY0" fmla="*/ 0 h 3444236"/>
              <a:gd name="connsiteX1" fmla="*/ 3444236 w 3444236"/>
              <a:gd name="connsiteY1" fmla="*/ 1722118 h 3444236"/>
              <a:gd name="connsiteX2" fmla="*/ 1722118 w 3444236"/>
              <a:gd name="connsiteY2" fmla="*/ 3444236 h 3444236"/>
              <a:gd name="connsiteX3" fmla="*/ 0 w 3444236"/>
              <a:gd name="connsiteY3" fmla="*/ 1722118 h 3444236"/>
              <a:gd name="connsiteX4" fmla="*/ 1722118 w 3444236"/>
              <a:gd name="connsiteY4" fmla="*/ 0 h 34442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4236" h="3444236">
                <a:moveTo>
                  <a:pt x="1722118" y="0"/>
                </a:moveTo>
                <a:cubicBezTo>
                  <a:pt x="2673218" y="0"/>
                  <a:pt x="3444236" y="771018"/>
                  <a:pt x="3444236" y="1722118"/>
                </a:cubicBezTo>
                <a:cubicBezTo>
                  <a:pt x="3444236" y="2673218"/>
                  <a:pt x="2673218" y="3444236"/>
                  <a:pt x="1722118" y="3444236"/>
                </a:cubicBezTo>
                <a:cubicBezTo>
                  <a:pt x="771018" y="3444236"/>
                  <a:pt x="0" y="2673218"/>
                  <a:pt x="0" y="1722118"/>
                </a:cubicBezTo>
                <a:cubicBezTo>
                  <a:pt x="0" y="771018"/>
                  <a:pt x="771018" y="0"/>
                  <a:pt x="1722118" y="0"/>
                </a:cubicBezTo>
                <a:close/>
              </a:path>
            </a:pathLst>
          </a:custGeom>
        </p:spPr>
      </p:pic>
    </p:spTree>
    <p:extLst>
      <p:ext uri="{BB962C8B-B14F-4D97-AF65-F5344CB8AC3E}">
        <p14:creationId xmlns:p14="http://schemas.microsoft.com/office/powerpoint/2010/main" val="11453483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29">
            <a:extLst>
              <a:ext uri="{FF2B5EF4-FFF2-40B4-BE49-F238E27FC236}">
                <a16:creationId xmlns:a16="http://schemas.microsoft.com/office/drawing/2014/main" id="{79CC44B5-53F9-4F03-9EEB-4C3C821A6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1">
            <a:extLst>
              <a:ext uri="{FF2B5EF4-FFF2-40B4-BE49-F238E27FC236}">
                <a16:creationId xmlns:a16="http://schemas.microsoft.com/office/drawing/2014/main" id="{1A3688C8-DFCE-4CCD-BCF0-5FB239E50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30410"/>
            <a:ext cx="7005134" cy="4827590"/>
          </a:xfrm>
          <a:custGeom>
            <a:avLst/>
            <a:gdLst>
              <a:gd name="connsiteX0" fmla="*/ 1974535 w 7005134"/>
              <a:gd name="connsiteY0" fmla="*/ 0 h 4827590"/>
              <a:gd name="connsiteX1" fmla="*/ 7003848 w 7005134"/>
              <a:gd name="connsiteY1" fmla="*/ 4776721 h 4827590"/>
              <a:gd name="connsiteX2" fmla="*/ 7005134 w 7005134"/>
              <a:gd name="connsiteY2" fmla="*/ 4827590 h 4827590"/>
              <a:gd name="connsiteX3" fmla="*/ 0 w 7005134"/>
              <a:gd name="connsiteY3" fmla="*/ 4827590 h 4827590"/>
              <a:gd name="connsiteX4" fmla="*/ 0 w 7005134"/>
              <a:gd name="connsiteY4" fmla="*/ 402231 h 4827590"/>
              <a:gd name="connsiteX5" fmla="*/ 14349 w 7005134"/>
              <a:gd name="connsiteY5" fmla="*/ 395744 h 4827590"/>
              <a:gd name="connsiteX6" fmla="*/ 1974535 w 7005134"/>
              <a:gd name="connsiteY6" fmla="*/ 0 h 4827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05134" h="4827590">
                <a:moveTo>
                  <a:pt x="1974535" y="0"/>
                </a:moveTo>
                <a:cubicBezTo>
                  <a:pt x="4668853" y="0"/>
                  <a:pt x="6868971" y="2115921"/>
                  <a:pt x="7003848" y="4776721"/>
                </a:cubicBezTo>
                <a:lnTo>
                  <a:pt x="7005134" y="4827590"/>
                </a:lnTo>
                <a:lnTo>
                  <a:pt x="0" y="4827590"/>
                </a:lnTo>
                <a:lnTo>
                  <a:pt x="0" y="402231"/>
                </a:lnTo>
                <a:lnTo>
                  <a:pt x="14349" y="395744"/>
                </a:lnTo>
                <a:cubicBezTo>
                  <a:pt x="616832" y="140915"/>
                  <a:pt x="1279227" y="0"/>
                  <a:pt x="1974535" y="0"/>
                </a:cubicBezTo>
                <a:close/>
              </a:path>
            </a:pathLst>
          </a:cu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E9EA0DD-7987-4C83-B7DD-EDE9CF7F2DF3}"/>
              </a:ext>
            </a:extLst>
          </p:cNvPr>
          <p:cNvSpPr>
            <a:spLocks noGrp="1"/>
          </p:cNvSpPr>
          <p:nvPr>
            <p:ph type="ctrTitle"/>
          </p:nvPr>
        </p:nvSpPr>
        <p:spPr>
          <a:xfrm>
            <a:off x="1158239" y="718457"/>
            <a:ext cx="10606955" cy="3098534"/>
          </a:xfrm>
        </p:spPr>
        <p:txBody>
          <a:bodyPr>
            <a:normAutofit fontScale="90000"/>
          </a:bodyPr>
          <a:lstStyle/>
          <a:p>
            <a:pPr algn="l"/>
            <a:br>
              <a:rPr lang="pl-PL" sz="1600" dirty="0"/>
            </a:br>
            <a:br>
              <a:rPr lang="pl-PL" sz="1600" dirty="0"/>
            </a:br>
            <a:br>
              <a:rPr lang="pl-PL" sz="1600" dirty="0"/>
            </a:br>
            <a:r>
              <a:rPr lang="pl-PL" sz="1800" dirty="0"/>
              <a:t>Art. 1(1) Ilekroć w ustawie jest mowa o: </a:t>
            </a:r>
            <a:br>
              <a:rPr lang="pl-PL" sz="1800" dirty="0"/>
            </a:br>
            <a:r>
              <a:rPr lang="pl-PL" sz="1800" dirty="0"/>
              <a:t>1) </a:t>
            </a:r>
            <a:r>
              <a:rPr lang="pl-PL" sz="1800" b="1" dirty="0"/>
              <a:t>osobie wykonującej pracę zarobkową </a:t>
            </a:r>
            <a:r>
              <a:rPr lang="pl-PL" sz="1800" dirty="0"/>
              <a:t>– należy przez to rozumieć pracownika lub osobę świadczącą pracę za wynagrodzeniem na innej podstawie niż stosunek pracy, jeżeli nie zatrudnia do tego rodzaju pracy innych osób, niezależnie od podstawy zatrudnienia, oraz ma takie prawa i interesy związane z wykonywaniem pracy, które mogą być reprezentowane i bronione przez związek zawodowy; </a:t>
            </a:r>
            <a:br>
              <a:rPr lang="pl-PL" sz="1800" dirty="0"/>
            </a:br>
            <a:r>
              <a:rPr lang="pl-PL" sz="1800" dirty="0"/>
              <a:t>2) </a:t>
            </a:r>
            <a:r>
              <a:rPr lang="pl-PL" sz="1800" b="1" dirty="0"/>
              <a:t>pracodawcy </a:t>
            </a:r>
            <a:r>
              <a:rPr lang="pl-PL" sz="1800" dirty="0"/>
              <a:t>– należy przez to rozumieć pracodawcę w rozumieniu art. 3 ustawy z dnia 26 czerwca 1974 r. – Kodeks pracy (Dz. U. z 2018 r. poz. 917, 1000 i 1076) oraz jednostkę organizacyjną, choćby nie posiadała osobowości prawnej, a także osobę fizyczną, jeżeli zatrudniają one inną niż pracownik osobę wykonującą pracę zarobkową, niezależnie od podstawy tego zatrudnienia;</a:t>
            </a:r>
            <a:br>
              <a:rPr lang="pl-PL" sz="1800" dirty="0"/>
            </a:br>
            <a:r>
              <a:rPr lang="pl-PL" sz="1800" dirty="0"/>
              <a:t>3) </a:t>
            </a:r>
            <a:r>
              <a:rPr lang="pl-PL" sz="1800" b="1" dirty="0"/>
              <a:t>pracowniku</a:t>
            </a:r>
            <a:r>
              <a:rPr lang="pl-PL" sz="1800" dirty="0"/>
              <a:t> – należy przez to rozumieć osobę, o której mowa w art. 2 ustawy z dnia 26 czerwca 1974 r. – Kodeks pracy.&gt;  </a:t>
            </a:r>
            <a:br>
              <a:rPr lang="pl-PL" sz="1600" dirty="0"/>
            </a:br>
            <a:endParaRPr lang="pl-PL" sz="1400" b="1" dirty="0"/>
          </a:p>
        </p:txBody>
      </p:sp>
      <p:sp>
        <p:nvSpPr>
          <p:cNvPr id="3" name="Podtytuł 2">
            <a:extLst>
              <a:ext uri="{FF2B5EF4-FFF2-40B4-BE49-F238E27FC236}">
                <a16:creationId xmlns:a16="http://schemas.microsoft.com/office/drawing/2014/main" id="{FD7FC6DA-AAB2-485C-AFF2-74D8FDBEA89F}"/>
              </a:ext>
            </a:extLst>
          </p:cNvPr>
          <p:cNvSpPr>
            <a:spLocks noGrp="1"/>
          </p:cNvSpPr>
          <p:nvPr>
            <p:ph type="subTitle" idx="1"/>
          </p:nvPr>
        </p:nvSpPr>
        <p:spPr>
          <a:xfrm>
            <a:off x="1884784" y="5327780"/>
            <a:ext cx="5613296" cy="1028569"/>
          </a:xfrm>
        </p:spPr>
        <p:txBody>
          <a:bodyPr>
            <a:normAutofit/>
          </a:bodyPr>
          <a:lstStyle/>
          <a:p>
            <a:pPr algn="l"/>
            <a:r>
              <a:rPr lang="pl-PL" b="1" dirty="0"/>
              <a:t>FORUM ZWIĄZKÓW ZAWODOWYCH </a:t>
            </a:r>
          </a:p>
        </p:txBody>
      </p:sp>
      <p:cxnSp>
        <p:nvCxnSpPr>
          <p:cNvPr id="38" name="Straight Connector 33">
            <a:extLst>
              <a:ext uri="{FF2B5EF4-FFF2-40B4-BE49-F238E27FC236}">
                <a16:creationId xmlns:a16="http://schemas.microsoft.com/office/drawing/2014/main" id="{D598FBE3-48D2-40A2-B7E6-F485834C821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72540" y="4450080"/>
            <a:ext cx="1234440"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7" name="Obraz 6">
            <a:extLst>
              <a:ext uri="{FF2B5EF4-FFF2-40B4-BE49-F238E27FC236}">
                <a16:creationId xmlns:a16="http://schemas.microsoft.com/office/drawing/2014/main" id="{A6D6212C-0783-4ACD-9881-385A15DBE5B3}"/>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10030328" y="4700588"/>
            <a:ext cx="1734867" cy="1734867"/>
          </a:xfrm>
          <a:custGeom>
            <a:avLst/>
            <a:gdLst>
              <a:gd name="connsiteX0" fmla="*/ 1722118 w 3444236"/>
              <a:gd name="connsiteY0" fmla="*/ 0 h 3444236"/>
              <a:gd name="connsiteX1" fmla="*/ 3444236 w 3444236"/>
              <a:gd name="connsiteY1" fmla="*/ 1722118 h 3444236"/>
              <a:gd name="connsiteX2" fmla="*/ 1722118 w 3444236"/>
              <a:gd name="connsiteY2" fmla="*/ 3444236 h 3444236"/>
              <a:gd name="connsiteX3" fmla="*/ 0 w 3444236"/>
              <a:gd name="connsiteY3" fmla="*/ 1722118 h 3444236"/>
              <a:gd name="connsiteX4" fmla="*/ 1722118 w 3444236"/>
              <a:gd name="connsiteY4" fmla="*/ 0 h 34442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4236" h="3444236">
                <a:moveTo>
                  <a:pt x="1722118" y="0"/>
                </a:moveTo>
                <a:cubicBezTo>
                  <a:pt x="2673218" y="0"/>
                  <a:pt x="3444236" y="771018"/>
                  <a:pt x="3444236" y="1722118"/>
                </a:cubicBezTo>
                <a:cubicBezTo>
                  <a:pt x="3444236" y="2673218"/>
                  <a:pt x="2673218" y="3444236"/>
                  <a:pt x="1722118" y="3444236"/>
                </a:cubicBezTo>
                <a:cubicBezTo>
                  <a:pt x="771018" y="3444236"/>
                  <a:pt x="0" y="2673218"/>
                  <a:pt x="0" y="1722118"/>
                </a:cubicBezTo>
                <a:cubicBezTo>
                  <a:pt x="0" y="771018"/>
                  <a:pt x="771018" y="0"/>
                  <a:pt x="1722118" y="0"/>
                </a:cubicBezTo>
                <a:close/>
              </a:path>
            </a:pathLst>
          </a:custGeom>
        </p:spPr>
      </p:pic>
    </p:spTree>
    <p:extLst>
      <p:ext uri="{BB962C8B-B14F-4D97-AF65-F5344CB8AC3E}">
        <p14:creationId xmlns:p14="http://schemas.microsoft.com/office/powerpoint/2010/main" val="37434925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29">
            <a:extLst>
              <a:ext uri="{FF2B5EF4-FFF2-40B4-BE49-F238E27FC236}">
                <a16:creationId xmlns:a16="http://schemas.microsoft.com/office/drawing/2014/main" id="{79CC44B5-53F9-4F03-9EEB-4C3C821A6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1">
            <a:extLst>
              <a:ext uri="{FF2B5EF4-FFF2-40B4-BE49-F238E27FC236}">
                <a16:creationId xmlns:a16="http://schemas.microsoft.com/office/drawing/2014/main" id="{1A3688C8-DFCE-4CCD-BCF0-5FB239E50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30410"/>
            <a:ext cx="7005134" cy="4827590"/>
          </a:xfrm>
          <a:custGeom>
            <a:avLst/>
            <a:gdLst>
              <a:gd name="connsiteX0" fmla="*/ 1974535 w 7005134"/>
              <a:gd name="connsiteY0" fmla="*/ 0 h 4827590"/>
              <a:gd name="connsiteX1" fmla="*/ 7003848 w 7005134"/>
              <a:gd name="connsiteY1" fmla="*/ 4776721 h 4827590"/>
              <a:gd name="connsiteX2" fmla="*/ 7005134 w 7005134"/>
              <a:gd name="connsiteY2" fmla="*/ 4827590 h 4827590"/>
              <a:gd name="connsiteX3" fmla="*/ 0 w 7005134"/>
              <a:gd name="connsiteY3" fmla="*/ 4827590 h 4827590"/>
              <a:gd name="connsiteX4" fmla="*/ 0 w 7005134"/>
              <a:gd name="connsiteY4" fmla="*/ 402231 h 4827590"/>
              <a:gd name="connsiteX5" fmla="*/ 14349 w 7005134"/>
              <a:gd name="connsiteY5" fmla="*/ 395744 h 4827590"/>
              <a:gd name="connsiteX6" fmla="*/ 1974535 w 7005134"/>
              <a:gd name="connsiteY6" fmla="*/ 0 h 4827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05134" h="4827590">
                <a:moveTo>
                  <a:pt x="1974535" y="0"/>
                </a:moveTo>
                <a:cubicBezTo>
                  <a:pt x="4668853" y="0"/>
                  <a:pt x="6868971" y="2115921"/>
                  <a:pt x="7003848" y="4776721"/>
                </a:cubicBezTo>
                <a:lnTo>
                  <a:pt x="7005134" y="4827590"/>
                </a:lnTo>
                <a:lnTo>
                  <a:pt x="0" y="4827590"/>
                </a:lnTo>
                <a:lnTo>
                  <a:pt x="0" y="402231"/>
                </a:lnTo>
                <a:lnTo>
                  <a:pt x="14349" y="395744"/>
                </a:lnTo>
                <a:cubicBezTo>
                  <a:pt x="616832" y="140915"/>
                  <a:pt x="1279227" y="0"/>
                  <a:pt x="1974535" y="0"/>
                </a:cubicBezTo>
                <a:close/>
              </a:path>
            </a:pathLst>
          </a:cu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E9EA0DD-7987-4C83-B7DD-EDE9CF7F2DF3}"/>
              </a:ext>
            </a:extLst>
          </p:cNvPr>
          <p:cNvSpPr>
            <a:spLocks noGrp="1"/>
          </p:cNvSpPr>
          <p:nvPr>
            <p:ph type="ctrTitle"/>
          </p:nvPr>
        </p:nvSpPr>
        <p:spPr>
          <a:xfrm>
            <a:off x="1158239" y="718456"/>
            <a:ext cx="10606955" cy="3309059"/>
          </a:xfrm>
        </p:spPr>
        <p:txBody>
          <a:bodyPr>
            <a:normAutofit/>
          </a:bodyPr>
          <a:lstStyle/>
          <a:p>
            <a:pPr algn="l"/>
            <a:r>
              <a:rPr lang="pl-PL" sz="1600" i="1" u="sng" dirty="0"/>
              <a:t>Art. 31 ust. 2 – dotychczasowe brzmienie:</a:t>
            </a:r>
            <a:br>
              <a:rPr lang="pl-PL" sz="1600" i="1" u="sng" dirty="0"/>
            </a:br>
            <a:r>
              <a:rPr lang="pl-PL" sz="1600" dirty="0"/>
              <a:t>2. W zależności od wniosku zarządu zakładowej organizacji związkowej zwolnienia od pracy, o których mowa w ust. 1, udzielane są z zachowaniem prawa do wynagrodzenia lub bezpłatnie. Rada Ministrów określi, w drodze rozporządzenia, tryb udzielania zwolnień od pracy oraz zakres uprawnień przysługujących pracownikowi w czasie tych zwolnień.  </a:t>
            </a:r>
            <a:br>
              <a:rPr lang="pl-PL" sz="1600" dirty="0"/>
            </a:br>
            <a:br>
              <a:rPr lang="pl-PL" sz="1600" dirty="0"/>
            </a:br>
            <a:r>
              <a:rPr lang="pl-PL" sz="1600" i="1" u="sng" dirty="0"/>
              <a:t>Art. 31 ust. 2 – nowe brzmienie:</a:t>
            </a:r>
            <a:br>
              <a:rPr lang="pl-PL" sz="1600" i="1" u="sng" dirty="0"/>
            </a:br>
            <a:r>
              <a:rPr lang="pl-PL" sz="1600" b="1" dirty="0"/>
              <a:t>2. Osobie wykonującej pracę zarobkową w okresie zwolnienia od pracy, o którym mowa w ust. 1, przysługują: </a:t>
            </a:r>
            <a:br>
              <a:rPr lang="pl-PL" sz="1600" b="1" dirty="0"/>
            </a:br>
            <a:r>
              <a:rPr lang="pl-PL" sz="1600" b="1" dirty="0"/>
              <a:t>     1) uprawnienia lub świadczenia osoby wykonującej pracę zarobkową; </a:t>
            </a:r>
            <a:br>
              <a:rPr lang="pl-PL" sz="1600" b="1" dirty="0"/>
            </a:br>
            <a:r>
              <a:rPr lang="pl-PL" sz="1600" b="1" dirty="0"/>
              <a:t>     2) prawo do wynagrodzenia lub świadczenia pieniężnego, o ile zarząd zakładowej organizacji związkowej wystąpił z takim     </a:t>
            </a:r>
            <a:br>
              <a:rPr lang="pl-PL" sz="1600" b="1" dirty="0"/>
            </a:br>
            <a:r>
              <a:rPr lang="pl-PL" sz="1600" b="1" dirty="0"/>
              <a:t>         wnioskiem</a:t>
            </a:r>
            <a:endParaRPr lang="pl-PL" sz="1400" b="1" dirty="0"/>
          </a:p>
        </p:txBody>
      </p:sp>
      <p:sp>
        <p:nvSpPr>
          <p:cNvPr id="3" name="Podtytuł 2">
            <a:extLst>
              <a:ext uri="{FF2B5EF4-FFF2-40B4-BE49-F238E27FC236}">
                <a16:creationId xmlns:a16="http://schemas.microsoft.com/office/drawing/2014/main" id="{FD7FC6DA-AAB2-485C-AFF2-74D8FDBEA89F}"/>
              </a:ext>
            </a:extLst>
          </p:cNvPr>
          <p:cNvSpPr>
            <a:spLocks noGrp="1"/>
          </p:cNvSpPr>
          <p:nvPr>
            <p:ph type="subTitle" idx="1"/>
          </p:nvPr>
        </p:nvSpPr>
        <p:spPr>
          <a:xfrm>
            <a:off x="1884784" y="5327780"/>
            <a:ext cx="5613296" cy="1028569"/>
          </a:xfrm>
        </p:spPr>
        <p:txBody>
          <a:bodyPr>
            <a:normAutofit/>
          </a:bodyPr>
          <a:lstStyle/>
          <a:p>
            <a:pPr algn="l"/>
            <a:r>
              <a:rPr lang="pl-PL" b="1" dirty="0"/>
              <a:t>FORUM ZWIĄZKÓW ZAWODOWYCH </a:t>
            </a:r>
          </a:p>
        </p:txBody>
      </p:sp>
      <p:cxnSp>
        <p:nvCxnSpPr>
          <p:cNvPr id="38" name="Straight Connector 33">
            <a:extLst>
              <a:ext uri="{FF2B5EF4-FFF2-40B4-BE49-F238E27FC236}">
                <a16:creationId xmlns:a16="http://schemas.microsoft.com/office/drawing/2014/main" id="{D598FBE3-48D2-40A2-B7E6-F485834C821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72540" y="4450080"/>
            <a:ext cx="1234440"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7" name="Obraz 6">
            <a:extLst>
              <a:ext uri="{FF2B5EF4-FFF2-40B4-BE49-F238E27FC236}">
                <a16:creationId xmlns:a16="http://schemas.microsoft.com/office/drawing/2014/main" id="{A6D6212C-0783-4ACD-9881-385A15DBE5B3}"/>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10030328" y="4700588"/>
            <a:ext cx="1734867" cy="1734867"/>
          </a:xfrm>
          <a:custGeom>
            <a:avLst/>
            <a:gdLst>
              <a:gd name="connsiteX0" fmla="*/ 1722118 w 3444236"/>
              <a:gd name="connsiteY0" fmla="*/ 0 h 3444236"/>
              <a:gd name="connsiteX1" fmla="*/ 3444236 w 3444236"/>
              <a:gd name="connsiteY1" fmla="*/ 1722118 h 3444236"/>
              <a:gd name="connsiteX2" fmla="*/ 1722118 w 3444236"/>
              <a:gd name="connsiteY2" fmla="*/ 3444236 h 3444236"/>
              <a:gd name="connsiteX3" fmla="*/ 0 w 3444236"/>
              <a:gd name="connsiteY3" fmla="*/ 1722118 h 3444236"/>
              <a:gd name="connsiteX4" fmla="*/ 1722118 w 3444236"/>
              <a:gd name="connsiteY4" fmla="*/ 0 h 34442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4236" h="3444236">
                <a:moveTo>
                  <a:pt x="1722118" y="0"/>
                </a:moveTo>
                <a:cubicBezTo>
                  <a:pt x="2673218" y="0"/>
                  <a:pt x="3444236" y="771018"/>
                  <a:pt x="3444236" y="1722118"/>
                </a:cubicBezTo>
                <a:cubicBezTo>
                  <a:pt x="3444236" y="2673218"/>
                  <a:pt x="2673218" y="3444236"/>
                  <a:pt x="1722118" y="3444236"/>
                </a:cubicBezTo>
                <a:cubicBezTo>
                  <a:pt x="771018" y="3444236"/>
                  <a:pt x="0" y="2673218"/>
                  <a:pt x="0" y="1722118"/>
                </a:cubicBezTo>
                <a:cubicBezTo>
                  <a:pt x="0" y="771018"/>
                  <a:pt x="771018" y="0"/>
                  <a:pt x="1722118" y="0"/>
                </a:cubicBezTo>
                <a:close/>
              </a:path>
            </a:pathLst>
          </a:custGeom>
        </p:spPr>
      </p:pic>
    </p:spTree>
    <p:extLst>
      <p:ext uri="{BB962C8B-B14F-4D97-AF65-F5344CB8AC3E}">
        <p14:creationId xmlns:p14="http://schemas.microsoft.com/office/powerpoint/2010/main" val="18442027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29">
            <a:extLst>
              <a:ext uri="{FF2B5EF4-FFF2-40B4-BE49-F238E27FC236}">
                <a16:creationId xmlns:a16="http://schemas.microsoft.com/office/drawing/2014/main" id="{79CC44B5-53F9-4F03-9EEB-4C3C821A6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1">
            <a:extLst>
              <a:ext uri="{FF2B5EF4-FFF2-40B4-BE49-F238E27FC236}">
                <a16:creationId xmlns:a16="http://schemas.microsoft.com/office/drawing/2014/main" id="{1A3688C8-DFCE-4CCD-BCF0-5FB239E50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30410"/>
            <a:ext cx="7005134" cy="4827590"/>
          </a:xfrm>
          <a:custGeom>
            <a:avLst/>
            <a:gdLst>
              <a:gd name="connsiteX0" fmla="*/ 1974535 w 7005134"/>
              <a:gd name="connsiteY0" fmla="*/ 0 h 4827590"/>
              <a:gd name="connsiteX1" fmla="*/ 7003848 w 7005134"/>
              <a:gd name="connsiteY1" fmla="*/ 4776721 h 4827590"/>
              <a:gd name="connsiteX2" fmla="*/ 7005134 w 7005134"/>
              <a:gd name="connsiteY2" fmla="*/ 4827590 h 4827590"/>
              <a:gd name="connsiteX3" fmla="*/ 0 w 7005134"/>
              <a:gd name="connsiteY3" fmla="*/ 4827590 h 4827590"/>
              <a:gd name="connsiteX4" fmla="*/ 0 w 7005134"/>
              <a:gd name="connsiteY4" fmla="*/ 402231 h 4827590"/>
              <a:gd name="connsiteX5" fmla="*/ 14349 w 7005134"/>
              <a:gd name="connsiteY5" fmla="*/ 395744 h 4827590"/>
              <a:gd name="connsiteX6" fmla="*/ 1974535 w 7005134"/>
              <a:gd name="connsiteY6" fmla="*/ 0 h 4827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05134" h="4827590">
                <a:moveTo>
                  <a:pt x="1974535" y="0"/>
                </a:moveTo>
                <a:cubicBezTo>
                  <a:pt x="4668853" y="0"/>
                  <a:pt x="6868971" y="2115921"/>
                  <a:pt x="7003848" y="4776721"/>
                </a:cubicBezTo>
                <a:lnTo>
                  <a:pt x="7005134" y="4827590"/>
                </a:lnTo>
                <a:lnTo>
                  <a:pt x="0" y="4827590"/>
                </a:lnTo>
                <a:lnTo>
                  <a:pt x="0" y="402231"/>
                </a:lnTo>
                <a:lnTo>
                  <a:pt x="14349" y="395744"/>
                </a:lnTo>
                <a:cubicBezTo>
                  <a:pt x="616832" y="140915"/>
                  <a:pt x="1279227" y="0"/>
                  <a:pt x="1974535" y="0"/>
                </a:cubicBezTo>
                <a:close/>
              </a:path>
            </a:pathLst>
          </a:cu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E9EA0DD-7987-4C83-B7DD-EDE9CF7F2DF3}"/>
              </a:ext>
            </a:extLst>
          </p:cNvPr>
          <p:cNvSpPr>
            <a:spLocks noGrp="1"/>
          </p:cNvSpPr>
          <p:nvPr>
            <p:ph type="ctrTitle"/>
          </p:nvPr>
        </p:nvSpPr>
        <p:spPr>
          <a:xfrm>
            <a:off x="1158239" y="718457"/>
            <a:ext cx="10606955" cy="2318358"/>
          </a:xfrm>
        </p:spPr>
        <p:txBody>
          <a:bodyPr>
            <a:normAutofit/>
          </a:bodyPr>
          <a:lstStyle/>
          <a:p>
            <a:pPr algn="l"/>
            <a:br>
              <a:rPr lang="pl-PL" sz="1600" dirty="0"/>
            </a:br>
            <a:r>
              <a:rPr lang="pl-PL" sz="1600" i="1" u="sng" dirty="0"/>
              <a:t>dodano ust. 4 i 5 w art. 31 w brzmieniu:</a:t>
            </a:r>
            <a:br>
              <a:rPr lang="pl-PL" sz="1600" i="1" u="sng" dirty="0"/>
            </a:br>
            <a:br>
              <a:rPr lang="pl-PL" sz="1600" dirty="0"/>
            </a:br>
            <a:r>
              <a:rPr lang="pl-PL" sz="1600" b="1" dirty="0"/>
              <a:t>4. Inna niż pracownik osoba wykonująca pracę zarobkową ma prawo do zwolnienia od pracy na czas niezbędny do wykonania doraźnej czynności wynikającej z jej funkcji związkowej, jeżeli czynność ta nie może być wykonana w czasie wolnym od pracy. Osoba ta zachowuje prawo do wynagrodzenia, chyba że przepisy szczególne stanowią inaczej. </a:t>
            </a:r>
            <a:br>
              <a:rPr lang="pl-PL" sz="1600" b="1" dirty="0"/>
            </a:br>
            <a:br>
              <a:rPr lang="pl-PL" sz="1600" b="1" dirty="0"/>
            </a:br>
            <a:r>
              <a:rPr lang="pl-PL" sz="1600" b="1" dirty="0"/>
              <a:t>5. Umowa zawarta między pracodawcą a inną niż pracownik osobą wykonującą pracę zarobkową, w której określono termin wykonania pracy, nie ulega przedłużeniu o czas zwolnienia od pracy, o którym mowa w ust. 4.</a:t>
            </a:r>
            <a:endParaRPr lang="pl-PL" sz="1400" b="1" dirty="0"/>
          </a:p>
        </p:txBody>
      </p:sp>
      <p:sp>
        <p:nvSpPr>
          <p:cNvPr id="3" name="Podtytuł 2">
            <a:extLst>
              <a:ext uri="{FF2B5EF4-FFF2-40B4-BE49-F238E27FC236}">
                <a16:creationId xmlns:a16="http://schemas.microsoft.com/office/drawing/2014/main" id="{FD7FC6DA-AAB2-485C-AFF2-74D8FDBEA89F}"/>
              </a:ext>
            </a:extLst>
          </p:cNvPr>
          <p:cNvSpPr>
            <a:spLocks noGrp="1"/>
          </p:cNvSpPr>
          <p:nvPr>
            <p:ph type="subTitle" idx="1"/>
          </p:nvPr>
        </p:nvSpPr>
        <p:spPr>
          <a:xfrm>
            <a:off x="1884784" y="5327780"/>
            <a:ext cx="5613296" cy="1028569"/>
          </a:xfrm>
        </p:spPr>
        <p:txBody>
          <a:bodyPr>
            <a:normAutofit/>
          </a:bodyPr>
          <a:lstStyle/>
          <a:p>
            <a:pPr algn="l"/>
            <a:r>
              <a:rPr lang="pl-PL" b="1" dirty="0"/>
              <a:t>FORUM ZWIĄZKÓW ZAWODOWYCH </a:t>
            </a:r>
          </a:p>
        </p:txBody>
      </p:sp>
      <p:cxnSp>
        <p:nvCxnSpPr>
          <p:cNvPr id="38" name="Straight Connector 33">
            <a:extLst>
              <a:ext uri="{FF2B5EF4-FFF2-40B4-BE49-F238E27FC236}">
                <a16:creationId xmlns:a16="http://schemas.microsoft.com/office/drawing/2014/main" id="{D598FBE3-48D2-40A2-B7E6-F485834C821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72540" y="4450080"/>
            <a:ext cx="1234440"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7" name="Obraz 6">
            <a:extLst>
              <a:ext uri="{FF2B5EF4-FFF2-40B4-BE49-F238E27FC236}">
                <a16:creationId xmlns:a16="http://schemas.microsoft.com/office/drawing/2014/main" id="{A6D6212C-0783-4ACD-9881-385A15DBE5B3}"/>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10030328" y="4700588"/>
            <a:ext cx="1734867" cy="1734867"/>
          </a:xfrm>
          <a:custGeom>
            <a:avLst/>
            <a:gdLst>
              <a:gd name="connsiteX0" fmla="*/ 1722118 w 3444236"/>
              <a:gd name="connsiteY0" fmla="*/ 0 h 3444236"/>
              <a:gd name="connsiteX1" fmla="*/ 3444236 w 3444236"/>
              <a:gd name="connsiteY1" fmla="*/ 1722118 h 3444236"/>
              <a:gd name="connsiteX2" fmla="*/ 1722118 w 3444236"/>
              <a:gd name="connsiteY2" fmla="*/ 3444236 h 3444236"/>
              <a:gd name="connsiteX3" fmla="*/ 0 w 3444236"/>
              <a:gd name="connsiteY3" fmla="*/ 1722118 h 3444236"/>
              <a:gd name="connsiteX4" fmla="*/ 1722118 w 3444236"/>
              <a:gd name="connsiteY4" fmla="*/ 0 h 34442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4236" h="3444236">
                <a:moveTo>
                  <a:pt x="1722118" y="0"/>
                </a:moveTo>
                <a:cubicBezTo>
                  <a:pt x="2673218" y="0"/>
                  <a:pt x="3444236" y="771018"/>
                  <a:pt x="3444236" y="1722118"/>
                </a:cubicBezTo>
                <a:cubicBezTo>
                  <a:pt x="3444236" y="2673218"/>
                  <a:pt x="2673218" y="3444236"/>
                  <a:pt x="1722118" y="3444236"/>
                </a:cubicBezTo>
                <a:cubicBezTo>
                  <a:pt x="771018" y="3444236"/>
                  <a:pt x="0" y="2673218"/>
                  <a:pt x="0" y="1722118"/>
                </a:cubicBezTo>
                <a:cubicBezTo>
                  <a:pt x="0" y="771018"/>
                  <a:pt x="771018" y="0"/>
                  <a:pt x="1722118" y="0"/>
                </a:cubicBezTo>
                <a:close/>
              </a:path>
            </a:pathLst>
          </a:custGeom>
        </p:spPr>
      </p:pic>
    </p:spTree>
    <p:extLst>
      <p:ext uri="{BB962C8B-B14F-4D97-AF65-F5344CB8AC3E}">
        <p14:creationId xmlns:p14="http://schemas.microsoft.com/office/powerpoint/2010/main" val="370123439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29">
            <a:extLst>
              <a:ext uri="{FF2B5EF4-FFF2-40B4-BE49-F238E27FC236}">
                <a16:creationId xmlns:a16="http://schemas.microsoft.com/office/drawing/2014/main" id="{79CC44B5-53F9-4F03-9EEB-4C3C821A6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1">
            <a:extLst>
              <a:ext uri="{FF2B5EF4-FFF2-40B4-BE49-F238E27FC236}">
                <a16:creationId xmlns:a16="http://schemas.microsoft.com/office/drawing/2014/main" id="{1A3688C8-DFCE-4CCD-BCF0-5FB239E50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30410"/>
            <a:ext cx="7005134" cy="4827590"/>
          </a:xfrm>
          <a:custGeom>
            <a:avLst/>
            <a:gdLst>
              <a:gd name="connsiteX0" fmla="*/ 1974535 w 7005134"/>
              <a:gd name="connsiteY0" fmla="*/ 0 h 4827590"/>
              <a:gd name="connsiteX1" fmla="*/ 7003848 w 7005134"/>
              <a:gd name="connsiteY1" fmla="*/ 4776721 h 4827590"/>
              <a:gd name="connsiteX2" fmla="*/ 7005134 w 7005134"/>
              <a:gd name="connsiteY2" fmla="*/ 4827590 h 4827590"/>
              <a:gd name="connsiteX3" fmla="*/ 0 w 7005134"/>
              <a:gd name="connsiteY3" fmla="*/ 4827590 h 4827590"/>
              <a:gd name="connsiteX4" fmla="*/ 0 w 7005134"/>
              <a:gd name="connsiteY4" fmla="*/ 402231 h 4827590"/>
              <a:gd name="connsiteX5" fmla="*/ 14349 w 7005134"/>
              <a:gd name="connsiteY5" fmla="*/ 395744 h 4827590"/>
              <a:gd name="connsiteX6" fmla="*/ 1974535 w 7005134"/>
              <a:gd name="connsiteY6" fmla="*/ 0 h 4827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05134" h="4827590">
                <a:moveTo>
                  <a:pt x="1974535" y="0"/>
                </a:moveTo>
                <a:cubicBezTo>
                  <a:pt x="4668853" y="0"/>
                  <a:pt x="6868971" y="2115921"/>
                  <a:pt x="7003848" y="4776721"/>
                </a:cubicBezTo>
                <a:lnTo>
                  <a:pt x="7005134" y="4827590"/>
                </a:lnTo>
                <a:lnTo>
                  <a:pt x="0" y="4827590"/>
                </a:lnTo>
                <a:lnTo>
                  <a:pt x="0" y="402231"/>
                </a:lnTo>
                <a:lnTo>
                  <a:pt x="14349" y="395744"/>
                </a:lnTo>
                <a:cubicBezTo>
                  <a:pt x="616832" y="140915"/>
                  <a:pt x="1279227" y="0"/>
                  <a:pt x="1974535" y="0"/>
                </a:cubicBezTo>
                <a:close/>
              </a:path>
            </a:pathLst>
          </a:cu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E9EA0DD-7987-4C83-B7DD-EDE9CF7F2DF3}"/>
              </a:ext>
            </a:extLst>
          </p:cNvPr>
          <p:cNvSpPr>
            <a:spLocks noGrp="1"/>
          </p:cNvSpPr>
          <p:nvPr>
            <p:ph type="ctrTitle"/>
          </p:nvPr>
        </p:nvSpPr>
        <p:spPr>
          <a:xfrm>
            <a:off x="1158239" y="718455"/>
            <a:ext cx="10606955" cy="4107673"/>
          </a:xfrm>
        </p:spPr>
        <p:txBody>
          <a:bodyPr>
            <a:normAutofit fontScale="90000"/>
          </a:bodyPr>
          <a:lstStyle/>
          <a:p>
            <a:pPr algn="l"/>
            <a:br>
              <a:rPr lang="pl-PL" sz="1600" dirty="0"/>
            </a:br>
            <a:r>
              <a:rPr lang="pl-PL" sz="1600" b="1" i="1" u="sng" dirty="0"/>
              <a:t>Udział w szkoleniu przez związkowca nie stanowi czynności doraźnej !!!!</a:t>
            </a:r>
            <a:br>
              <a:rPr lang="pl-PL" sz="1600" dirty="0"/>
            </a:br>
            <a:r>
              <a:rPr lang="pl-PL" sz="1600" dirty="0">
                <a:solidFill>
                  <a:srgbClr val="FF0000"/>
                </a:solidFill>
              </a:rPr>
              <a:t>Kilkudniowe szkolenie organizowane przez związek zawodowy w godzinach przeznaczonych na pracę nie stanowi czynności, o której mowa w art. 31 ust. 3 ustawy z 23.5.1990 r. o związkach zawodowych (</a:t>
            </a:r>
            <a:r>
              <a:rPr lang="pl-PL" sz="1600" dirty="0" err="1">
                <a:solidFill>
                  <a:srgbClr val="FF0000"/>
                </a:solidFill>
              </a:rPr>
              <a:t>t.j</a:t>
            </a:r>
            <a:r>
              <a:rPr lang="pl-PL" sz="1600" dirty="0">
                <a:solidFill>
                  <a:srgbClr val="FF0000"/>
                </a:solidFill>
              </a:rPr>
              <a:t>. Dz.U. z 2015 r. poz. 1881 ze zm.; dalej jako: </a:t>
            </a:r>
            <a:r>
              <a:rPr lang="pl-PL" sz="1600" dirty="0" err="1">
                <a:solidFill>
                  <a:srgbClr val="FF0000"/>
                </a:solidFill>
              </a:rPr>
              <a:t>ZwZawU</a:t>
            </a:r>
            <a:r>
              <a:rPr lang="pl-PL" sz="1600" dirty="0">
                <a:solidFill>
                  <a:srgbClr val="FF0000"/>
                </a:solidFill>
              </a:rPr>
              <a:t>). Wyrok SN z 14.12.2017 r., II PK 322/16</a:t>
            </a:r>
            <a:br>
              <a:rPr lang="pl-PL" sz="1600" dirty="0">
                <a:solidFill>
                  <a:srgbClr val="FF0000"/>
                </a:solidFill>
              </a:rPr>
            </a:br>
            <a:r>
              <a:rPr lang="pl-PL" sz="1600" dirty="0">
                <a:solidFill>
                  <a:srgbClr val="FF0000"/>
                </a:solidFill>
              </a:rPr>
              <a:t>„……  Czynności doraźne to takie, których nie można wcześniej przewidzieć oraz co do których zachodzi konieczność ich niezwłocznego, natychmiastowego podjęcia. Są to na ogół czynności niecierpiące zwłoki o charakterze jednorazowym i incydentalnym. Doraźność nie może być utożsamiona z sytuacją, w której czynność jest zaplanowana i to często z dużym wyprzedzeniem . Podobnie wypowiadał się już wcześniej SN m.in. w wyroku z 6.6.2001 r., I PKN 460/00, OSNP 2002, Nr 9, poz. 8).”</a:t>
            </a:r>
            <a:br>
              <a:rPr lang="pl-PL" sz="1600" dirty="0">
                <a:solidFill>
                  <a:srgbClr val="FF0000"/>
                </a:solidFill>
              </a:rPr>
            </a:br>
            <a:r>
              <a:rPr lang="pl-PL" sz="1600" dirty="0">
                <a:solidFill>
                  <a:srgbClr val="FF0000"/>
                </a:solidFill>
              </a:rPr>
              <a:t>….. Ponadto słusznie sądy zwróciły uwagę, iż zwolnienie nie przysługuje w sytuacjach, gdy termin wykonania czynności zależy od decyzji organów związkowych, także szczebli ponadzakładowych. Wykonywanie działalności związkowej (stanowiącej działalność społeczną) co do zasady powinno bowiem następować w czasie wolnym od pracy zarobkowej. Działalność związku zawodowego nie może zakłócać stosowanej przez pracodawcę organizacji pracy. Stąd organy związków zawodowych powinny organizować swoją pracę, w tym różnego rodzaju wydarzenia, w taki sposób, aby przeciwdziałać tego rodzaju zjawiskom. Warto również podkreślić, iż uprawnienie do zwolnienia od pracy w celu udziału w czynnościach doraźnych nie powinno być wykładane rozszerzająco. Zasadą jest bowiem wyrażone w art. 80 KP prawo do wynagrodzenia za pracę wykonaną – za czas niewykonywania pracy pracownik zachowuje prawo do wynagrodzenia tylko wówczas, gdy przepisy prawa pracy tak stanowią.</a:t>
            </a:r>
            <a:br>
              <a:rPr lang="pl-PL" sz="1600" dirty="0">
                <a:solidFill>
                  <a:srgbClr val="FF0000"/>
                </a:solidFill>
              </a:rPr>
            </a:br>
            <a:r>
              <a:rPr lang="pl-PL" sz="1600" dirty="0">
                <a:solidFill>
                  <a:srgbClr val="FF0000"/>
                </a:solidFill>
              </a:rPr>
              <a:t>….. Udział w zaplanowanym wcześniej przez władze związkowe wydarzeniu (np. szkoleniu) nie stanowi czynności doraźnej, dlatego też pracodawca ma prawo odmówić udzielenia zwolnienia w trybie art. 31 ust. 3 </a:t>
            </a:r>
            <a:r>
              <a:rPr lang="pl-PL" sz="1600" dirty="0" err="1">
                <a:solidFill>
                  <a:srgbClr val="FF0000"/>
                </a:solidFill>
              </a:rPr>
              <a:t>ZwZawU</a:t>
            </a:r>
            <a:r>
              <a:rPr lang="pl-PL" sz="1600" dirty="0">
                <a:solidFill>
                  <a:srgbClr val="FF0000"/>
                </a:solidFill>
              </a:rPr>
              <a:t>. Takie działanie nie stanowi naruszenia praw związkowca i nie można tego uznać za utrudnianie działalności związkowej.</a:t>
            </a:r>
            <a:br>
              <a:rPr lang="pl-PL" sz="1600" dirty="0">
                <a:solidFill>
                  <a:srgbClr val="FF0000"/>
                </a:solidFill>
              </a:rPr>
            </a:br>
            <a:r>
              <a:rPr lang="pl-PL" sz="1600" dirty="0">
                <a:solidFill>
                  <a:srgbClr val="FF0000"/>
                </a:solidFill>
              </a:rPr>
              <a:t>…. Związki są niezależne w swojej działalności statutowej od pracodawców, ale nie od przepisów prawa. „</a:t>
            </a:r>
            <a:br>
              <a:rPr lang="pl-PL" sz="1600" dirty="0">
                <a:solidFill>
                  <a:srgbClr val="FF0000"/>
                </a:solidFill>
              </a:rPr>
            </a:br>
            <a:br>
              <a:rPr lang="pl-PL" sz="1600" dirty="0"/>
            </a:br>
            <a:endParaRPr lang="pl-PL" sz="1400" b="1" dirty="0"/>
          </a:p>
        </p:txBody>
      </p:sp>
      <p:sp>
        <p:nvSpPr>
          <p:cNvPr id="3" name="Podtytuł 2">
            <a:extLst>
              <a:ext uri="{FF2B5EF4-FFF2-40B4-BE49-F238E27FC236}">
                <a16:creationId xmlns:a16="http://schemas.microsoft.com/office/drawing/2014/main" id="{FD7FC6DA-AAB2-485C-AFF2-74D8FDBEA89F}"/>
              </a:ext>
            </a:extLst>
          </p:cNvPr>
          <p:cNvSpPr>
            <a:spLocks noGrp="1"/>
          </p:cNvSpPr>
          <p:nvPr>
            <p:ph type="subTitle" idx="1"/>
          </p:nvPr>
        </p:nvSpPr>
        <p:spPr>
          <a:xfrm>
            <a:off x="1884784" y="5327780"/>
            <a:ext cx="5613296" cy="1028569"/>
          </a:xfrm>
        </p:spPr>
        <p:txBody>
          <a:bodyPr>
            <a:normAutofit/>
          </a:bodyPr>
          <a:lstStyle/>
          <a:p>
            <a:pPr algn="l"/>
            <a:r>
              <a:rPr lang="pl-PL" b="1" dirty="0"/>
              <a:t>FORUM ZWIĄZKÓW ZAWODOWYCH </a:t>
            </a:r>
          </a:p>
        </p:txBody>
      </p:sp>
      <p:cxnSp>
        <p:nvCxnSpPr>
          <p:cNvPr id="38" name="Straight Connector 33">
            <a:extLst>
              <a:ext uri="{FF2B5EF4-FFF2-40B4-BE49-F238E27FC236}">
                <a16:creationId xmlns:a16="http://schemas.microsoft.com/office/drawing/2014/main" id="{D598FBE3-48D2-40A2-B7E6-F485834C821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72540" y="4450080"/>
            <a:ext cx="1234440"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7" name="Obraz 6">
            <a:extLst>
              <a:ext uri="{FF2B5EF4-FFF2-40B4-BE49-F238E27FC236}">
                <a16:creationId xmlns:a16="http://schemas.microsoft.com/office/drawing/2014/main" id="{A6D6212C-0783-4ACD-9881-385A15DBE5B3}"/>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10030328" y="4700588"/>
            <a:ext cx="1734867" cy="1734867"/>
          </a:xfrm>
          <a:custGeom>
            <a:avLst/>
            <a:gdLst>
              <a:gd name="connsiteX0" fmla="*/ 1722118 w 3444236"/>
              <a:gd name="connsiteY0" fmla="*/ 0 h 3444236"/>
              <a:gd name="connsiteX1" fmla="*/ 3444236 w 3444236"/>
              <a:gd name="connsiteY1" fmla="*/ 1722118 h 3444236"/>
              <a:gd name="connsiteX2" fmla="*/ 1722118 w 3444236"/>
              <a:gd name="connsiteY2" fmla="*/ 3444236 h 3444236"/>
              <a:gd name="connsiteX3" fmla="*/ 0 w 3444236"/>
              <a:gd name="connsiteY3" fmla="*/ 1722118 h 3444236"/>
              <a:gd name="connsiteX4" fmla="*/ 1722118 w 3444236"/>
              <a:gd name="connsiteY4" fmla="*/ 0 h 34442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4236" h="3444236">
                <a:moveTo>
                  <a:pt x="1722118" y="0"/>
                </a:moveTo>
                <a:cubicBezTo>
                  <a:pt x="2673218" y="0"/>
                  <a:pt x="3444236" y="771018"/>
                  <a:pt x="3444236" y="1722118"/>
                </a:cubicBezTo>
                <a:cubicBezTo>
                  <a:pt x="3444236" y="2673218"/>
                  <a:pt x="2673218" y="3444236"/>
                  <a:pt x="1722118" y="3444236"/>
                </a:cubicBezTo>
                <a:cubicBezTo>
                  <a:pt x="771018" y="3444236"/>
                  <a:pt x="0" y="2673218"/>
                  <a:pt x="0" y="1722118"/>
                </a:cubicBezTo>
                <a:cubicBezTo>
                  <a:pt x="0" y="771018"/>
                  <a:pt x="771018" y="0"/>
                  <a:pt x="1722118" y="0"/>
                </a:cubicBezTo>
                <a:close/>
              </a:path>
            </a:pathLst>
          </a:custGeom>
        </p:spPr>
      </p:pic>
    </p:spTree>
    <p:extLst>
      <p:ext uri="{BB962C8B-B14F-4D97-AF65-F5344CB8AC3E}">
        <p14:creationId xmlns:p14="http://schemas.microsoft.com/office/powerpoint/2010/main" val="403078228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29">
            <a:extLst>
              <a:ext uri="{FF2B5EF4-FFF2-40B4-BE49-F238E27FC236}">
                <a16:creationId xmlns:a16="http://schemas.microsoft.com/office/drawing/2014/main" id="{79CC44B5-53F9-4F03-9EEB-4C3C821A6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1">
            <a:extLst>
              <a:ext uri="{FF2B5EF4-FFF2-40B4-BE49-F238E27FC236}">
                <a16:creationId xmlns:a16="http://schemas.microsoft.com/office/drawing/2014/main" id="{1A3688C8-DFCE-4CCD-BCF0-5FB239E50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30410"/>
            <a:ext cx="7005134" cy="4827590"/>
          </a:xfrm>
          <a:custGeom>
            <a:avLst/>
            <a:gdLst>
              <a:gd name="connsiteX0" fmla="*/ 1974535 w 7005134"/>
              <a:gd name="connsiteY0" fmla="*/ 0 h 4827590"/>
              <a:gd name="connsiteX1" fmla="*/ 7003848 w 7005134"/>
              <a:gd name="connsiteY1" fmla="*/ 4776721 h 4827590"/>
              <a:gd name="connsiteX2" fmla="*/ 7005134 w 7005134"/>
              <a:gd name="connsiteY2" fmla="*/ 4827590 h 4827590"/>
              <a:gd name="connsiteX3" fmla="*/ 0 w 7005134"/>
              <a:gd name="connsiteY3" fmla="*/ 4827590 h 4827590"/>
              <a:gd name="connsiteX4" fmla="*/ 0 w 7005134"/>
              <a:gd name="connsiteY4" fmla="*/ 402231 h 4827590"/>
              <a:gd name="connsiteX5" fmla="*/ 14349 w 7005134"/>
              <a:gd name="connsiteY5" fmla="*/ 395744 h 4827590"/>
              <a:gd name="connsiteX6" fmla="*/ 1974535 w 7005134"/>
              <a:gd name="connsiteY6" fmla="*/ 0 h 4827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05134" h="4827590">
                <a:moveTo>
                  <a:pt x="1974535" y="0"/>
                </a:moveTo>
                <a:cubicBezTo>
                  <a:pt x="4668853" y="0"/>
                  <a:pt x="6868971" y="2115921"/>
                  <a:pt x="7003848" y="4776721"/>
                </a:cubicBezTo>
                <a:lnTo>
                  <a:pt x="7005134" y="4827590"/>
                </a:lnTo>
                <a:lnTo>
                  <a:pt x="0" y="4827590"/>
                </a:lnTo>
                <a:lnTo>
                  <a:pt x="0" y="402231"/>
                </a:lnTo>
                <a:lnTo>
                  <a:pt x="14349" y="395744"/>
                </a:lnTo>
                <a:cubicBezTo>
                  <a:pt x="616832" y="140915"/>
                  <a:pt x="1279227" y="0"/>
                  <a:pt x="1974535" y="0"/>
                </a:cubicBezTo>
                <a:close/>
              </a:path>
            </a:pathLst>
          </a:cu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E9EA0DD-7987-4C83-B7DD-EDE9CF7F2DF3}"/>
              </a:ext>
            </a:extLst>
          </p:cNvPr>
          <p:cNvSpPr>
            <a:spLocks noGrp="1"/>
          </p:cNvSpPr>
          <p:nvPr>
            <p:ph type="ctrTitle"/>
          </p:nvPr>
        </p:nvSpPr>
        <p:spPr>
          <a:xfrm>
            <a:off x="1158239" y="718457"/>
            <a:ext cx="10606955" cy="2645528"/>
          </a:xfrm>
        </p:spPr>
        <p:txBody>
          <a:bodyPr>
            <a:normAutofit/>
          </a:bodyPr>
          <a:lstStyle/>
          <a:p>
            <a:pPr algn="l"/>
            <a:r>
              <a:rPr lang="pl-PL" sz="1600" i="1" u="sng" dirty="0"/>
              <a:t>Art. 32. ust. 1 – dotychczasowe brzmienie:</a:t>
            </a:r>
            <a:br>
              <a:rPr lang="pl-PL" sz="1600" i="1" u="sng" dirty="0"/>
            </a:br>
            <a:r>
              <a:rPr lang="pl-PL" sz="1600" dirty="0"/>
              <a:t>1. Pracodawca bez zgody zarządu zakładowej organizacji związkowej nie może: </a:t>
            </a:r>
            <a:br>
              <a:rPr lang="pl-PL" sz="1600" dirty="0"/>
            </a:br>
            <a:r>
              <a:rPr lang="pl-PL" sz="1600" dirty="0"/>
              <a:t>      1) wypowiedzieć ani rozwiązać stosunku pracy z imiennie wskazanym uchwałą zarządu jego członkiem lub z innym</a:t>
            </a:r>
            <a:br>
              <a:rPr lang="pl-PL" sz="1600" dirty="0"/>
            </a:br>
            <a:r>
              <a:rPr lang="pl-PL" sz="1600" dirty="0"/>
              <a:t>           pracownikiem będącym członkiem danej zakładowej organizacji związkowej, upoważnionym do reprezentowania tej</a:t>
            </a:r>
            <a:br>
              <a:rPr lang="pl-PL" sz="1600" dirty="0"/>
            </a:br>
            <a:r>
              <a:rPr lang="pl-PL" sz="1600" dirty="0"/>
              <a:t>           organizacji wobec pracodawcy albo organu lub osoby dokonującej za pracodawcę czynności w sprawach z zakresu prawa</a:t>
            </a:r>
            <a:br>
              <a:rPr lang="pl-PL" sz="1600" dirty="0"/>
            </a:br>
            <a:r>
              <a:rPr lang="pl-PL" sz="1600" dirty="0"/>
              <a:t>           pracy, </a:t>
            </a:r>
            <a:br>
              <a:rPr lang="pl-PL" sz="1600" dirty="0"/>
            </a:br>
            <a:r>
              <a:rPr lang="pl-PL" sz="1600" dirty="0"/>
              <a:t>2) zmienić jednostronnie warunków pracy lub płacy na niekorzyść pracownika, o którym mowa w pkt 1 </a:t>
            </a:r>
            <a:br>
              <a:rPr lang="pl-PL" sz="1600" dirty="0"/>
            </a:br>
            <a:br>
              <a:rPr lang="pl-PL" sz="1600" dirty="0"/>
            </a:br>
            <a:r>
              <a:rPr lang="pl-PL" sz="1600" dirty="0"/>
              <a:t>– z wyjątkiem gdy dopuszczają to odrębne przepisy.</a:t>
            </a:r>
            <a:endParaRPr lang="pl-PL" sz="1400" b="1" dirty="0"/>
          </a:p>
        </p:txBody>
      </p:sp>
      <p:sp>
        <p:nvSpPr>
          <p:cNvPr id="3" name="Podtytuł 2">
            <a:extLst>
              <a:ext uri="{FF2B5EF4-FFF2-40B4-BE49-F238E27FC236}">
                <a16:creationId xmlns:a16="http://schemas.microsoft.com/office/drawing/2014/main" id="{FD7FC6DA-AAB2-485C-AFF2-74D8FDBEA89F}"/>
              </a:ext>
            </a:extLst>
          </p:cNvPr>
          <p:cNvSpPr>
            <a:spLocks noGrp="1"/>
          </p:cNvSpPr>
          <p:nvPr>
            <p:ph type="subTitle" idx="1"/>
          </p:nvPr>
        </p:nvSpPr>
        <p:spPr>
          <a:xfrm>
            <a:off x="1884784" y="5327780"/>
            <a:ext cx="5613296" cy="1028569"/>
          </a:xfrm>
        </p:spPr>
        <p:txBody>
          <a:bodyPr>
            <a:normAutofit/>
          </a:bodyPr>
          <a:lstStyle/>
          <a:p>
            <a:pPr algn="l"/>
            <a:r>
              <a:rPr lang="pl-PL" b="1" dirty="0"/>
              <a:t>FORUM ZWIĄZKÓW ZAWODOWYCH </a:t>
            </a:r>
          </a:p>
        </p:txBody>
      </p:sp>
      <p:cxnSp>
        <p:nvCxnSpPr>
          <p:cNvPr id="38" name="Straight Connector 33">
            <a:extLst>
              <a:ext uri="{FF2B5EF4-FFF2-40B4-BE49-F238E27FC236}">
                <a16:creationId xmlns:a16="http://schemas.microsoft.com/office/drawing/2014/main" id="{D598FBE3-48D2-40A2-B7E6-F485834C821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72540" y="4450080"/>
            <a:ext cx="1234440"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7" name="Obraz 6">
            <a:extLst>
              <a:ext uri="{FF2B5EF4-FFF2-40B4-BE49-F238E27FC236}">
                <a16:creationId xmlns:a16="http://schemas.microsoft.com/office/drawing/2014/main" id="{A6D6212C-0783-4ACD-9881-385A15DBE5B3}"/>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10030328" y="4700588"/>
            <a:ext cx="1734867" cy="1734867"/>
          </a:xfrm>
          <a:custGeom>
            <a:avLst/>
            <a:gdLst>
              <a:gd name="connsiteX0" fmla="*/ 1722118 w 3444236"/>
              <a:gd name="connsiteY0" fmla="*/ 0 h 3444236"/>
              <a:gd name="connsiteX1" fmla="*/ 3444236 w 3444236"/>
              <a:gd name="connsiteY1" fmla="*/ 1722118 h 3444236"/>
              <a:gd name="connsiteX2" fmla="*/ 1722118 w 3444236"/>
              <a:gd name="connsiteY2" fmla="*/ 3444236 h 3444236"/>
              <a:gd name="connsiteX3" fmla="*/ 0 w 3444236"/>
              <a:gd name="connsiteY3" fmla="*/ 1722118 h 3444236"/>
              <a:gd name="connsiteX4" fmla="*/ 1722118 w 3444236"/>
              <a:gd name="connsiteY4" fmla="*/ 0 h 34442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4236" h="3444236">
                <a:moveTo>
                  <a:pt x="1722118" y="0"/>
                </a:moveTo>
                <a:cubicBezTo>
                  <a:pt x="2673218" y="0"/>
                  <a:pt x="3444236" y="771018"/>
                  <a:pt x="3444236" y="1722118"/>
                </a:cubicBezTo>
                <a:cubicBezTo>
                  <a:pt x="3444236" y="2673218"/>
                  <a:pt x="2673218" y="3444236"/>
                  <a:pt x="1722118" y="3444236"/>
                </a:cubicBezTo>
                <a:cubicBezTo>
                  <a:pt x="771018" y="3444236"/>
                  <a:pt x="0" y="2673218"/>
                  <a:pt x="0" y="1722118"/>
                </a:cubicBezTo>
                <a:cubicBezTo>
                  <a:pt x="0" y="771018"/>
                  <a:pt x="771018" y="0"/>
                  <a:pt x="1722118" y="0"/>
                </a:cubicBezTo>
                <a:close/>
              </a:path>
            </a:pathLst>
          </a:custGeom>
        </p:spPr>
      </p:pic>
    </p:spTree>
    <p:extLst>
      <p:ext uri="{BB962C8B-B14F-4D97-AF65-F5344CB8AC3E}">
        <p14:creationId xmlns:p14="http://schemas.microsoft.com/office/powerpoint/2010/main" val="376340891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29">
            <a:extLst>
              <a:ext uri="{FF2B5EF4-FFF2-40B4-BE49-F238E27FC236}">
                <a16:creationId xmlns:a16="http://schemas.microsoft.com/office/drawing/2014/main" id="{79CC44B5-53F9-4F03-9EEB-4C3C821A6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1">
            <a:extLst>
              <a:ext uri="{FF2B5EF4-FFF2-40B4-BE49-F238E27FC236}">
                <a16:creationId xmlns:a16="http://schemas.microsoft.com/office/drawing/2014/main" id="{1A3688C8-DFCE-4CCD-BCF0-5FB239E50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30410"/>
            <a:ext cx="7005134" cy="4827590"/>
          </a:xfrm>
          <a:custGeom>
            <a:avLst/>
            <a:gdLst>
              <a:gd name="connsiteX0" fmla="*/ 1974535 w 7005134"/>
              <a:gd name="connsiteY0" fmla="*/ 0 h 4827590"/>
              <a:gd name="connsiteX1" fmla="*/ 7003848 w 7005134"/>
              <a:gd name="connsiteY1" fmla="*/ 4776721 h 4827590"/>
              <a:gd name="connsiteX2" fmla="*/ 7005134 w 7005134"/>
              <a:gd name="connsiteY2" fmla="*/ 4827590 h 4827590"/>
              <a:gd name="connsiteX3" fmla="*/ 0 w 7005134"/>
              <a:gd name="connsiteY3" fmla="*/ 4827590 h 4827590"/>
              <a:gd name="connsiteX4" fmla="*/ 0 w 7005134"/>
              <a:gd name="connsiteY4" fmla="*/ 402231 h 4827590"/>
              <a:gd name="connsiteX5" fmla="*/ 14349 w 7005134"/>
              <a:gd name="connsiteY5" fmla="*/ 395744 h 4827590"/>
              <a:gd name="connsiteX6" fmla="*/ 1974535 w 7005134"/>
              <a:gd name="connsiteY6" fmla="*/ 0 h 4827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05134" h="4827590">
                <a:moveTo>
                  <a:pt x="1974535" y="0"/>
                </a:moveTo>
                <a:cubicBezTo>
                  <a:pt x="4668853" y="0"/>
                  <a:pt x="6868971" y="2115921"/>
                  <a:pt x="7003848" y="4776721"/>
                </a:cubicBezTo>
                <a:lnTo>
                  <a:pt x="7005134" y="4827590"/>
                </a:lnTo>
                <a:lnTo>
                  <a:pt x="0" y="4827590"/>
                </a:lnTo>
                <a:lnTo>
                  <a:pt x="0" y="402231"/>
                </a:lnTo>
                <a:lnTo>
                  <a:pt x="14349" y="395744"/>
                </a:lnTo>
                <a:cubicBezTo>
                  <a:pt x="616832" y="140915"/>
                  <a:pt x="1279227" y="0"/>
                  <a:pt x="1974535" y="0"/>
                </a:cubicBezTo>
                <a:close/>
              </a:path>
            </a:pathLst>
          </a:cu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E9EA0DD-7987-4C83-B7DD-EDE9CF7F2DF3}"/>
              </a:ext>
            </a:extLst>
          </p:cNvPr>
          <p:cNvSpPr>
            <a:spLocks noGrp="1"/>
          </p:cNvSpPr>
          <p:nvPr>
            <p:ph type="ctrTitle"/>
          </p:nvPr>
        </p:nvSpPr>
        <p:spPr>
          <a:xfrm>
            <a:off x="1158239" y="718456"/>
            <a:ext cx="10606955" cy="3309059"/>
          </a:xfrm>
        </p:spPr>
        <p:txBody>
          <a:bodyPr>
            <a:normAutofit/>
          </a:bodyPr>
          <a:lstStyle/>
          <a:p>
            <a:pPr algn="l"/>
            <a:r>
              <a:rPr lang="pl-PL" sz="1600" i="1" u="sng" dirty="0"/>
              <a:t>Art. 32 ust. 1 – nowe brzmienie:</a:t>
            </a:r>
            <a:br>
              <a:rPr lang="pl-PL" sz="1600" i="1" u="sng" dirty="0"/>
            </a:br>
            <a:r>
              <a:rPr lang="pl-PL" sz="1600" b="1" dirty="0"/>
              <a:t>1. Pracodawca bez zgody zarządu zakładowej organizacji związkowej nie może: </a:t>
            </a:r>
            <a:br>
              <a:rPr lang="pl-PL" sz="1600" b="1" dirty="0"/>
            </a:br>
            <a:r>
              <a:rPr lang="pl-PL" sz="1600" b="1" dirty="0"/>
              <a:t>        1) wypowiedzieć ani rozwiązać stosunku prawnego ze wskazanym uchwałą zarządu jego członkiem lub z </a:t>
            </a:r>
            <a:r>
              <a:rPr lang="pl-PL" sz="1600" b="1" u="sng" dirty="0"/>
              <a:t>inną osobą</a:t>
            </a:r>
            <a:br>
              <a:rPr lang="pl-PL" sz="1600" b="1" u="sng" dirty="0"/>
            </a:br>
            <a:r>
              <a:rPr lang="pl-PL" sz="1600" b="1" dirty="0"/>
              <a:t>            </a:t>
            </a:r>
            <a:r>
              <a:rPr lang="pl-PL" sz="1600" b="1" u="sng" dirty="0"/>
              <a:t>wykonującą pracę zarobkową </a:t>
            </a:r>
            <a:r>
              <a:rPr lang="pl-PL" sz="1600" b="1" dirty="0"/>
              <a:t>będącą członkiem danej zakładowej organizacji związkowej, upoważnioną do</a:t>
            </a:r>
            <a:br>
              <a:rPr lang="pl-PL" sz="1600" b="1" dirty="0"/>
            </a:br>
            <a:r>
              <a:rPr lang="pl-PL" sz="1600" b="1" dirty="0"/>
              <a:t>            reprezentowania tej organizacji wobec pracodawcy albo organu lub osoby dokonującej za pracodawcę czynności w</a:t>
            </a:r>
            <a:br>
              <a:rPr lang="pl-PL" sz="1600" b="1" dirty="0"/>
            </a:br>
            <a:r>
              <a:rPr lang="pl-PL" sz="1600" b="1" dirty="0"/>
              <a:t>            sprawach z zakresu prawa pracy, </a:t>
            </a:r>
            <a:br>
              <a:rPr lang="pl-PL" sz="1600" b="1" dirty="0"/>
            </a:br>
            <a:br>
              <a:rPr lang="pl-PL" sz="1600" b="1" dirty="0"/>
            </a:br>
            <a:r>
              <a:rPr lang="pl-PL" sz="1600" b="1" dirty="0"/>
              <a:t>        2) zmienić jednostronnie warunków pracy lub wynagrodzenia na niekorzyść osoby wykonującej pracę zarobkową, o której</a:t>
            </a:r>
            <a:br>
              <a:rPr lang="pl-PL" sz="1600" b="1" dirty="0"/>
            </a:br>
            <a:r>
              <a:rPr lang="pl-PL" sz="1600" b="1" dirty="0"/>
              <a:t>            mowa w pkt 1 </a:t>
            </a:r>
            <a:br>
              <a:rPr lang="pl-PL" sz="1600" b="1" dirty="0"/>
            </a:br>
            <a:br>
              <a:rPr lang="pl-PL" sz="1600" b="1" dirty="0"/>
            </a:br>
            <a:r>
              <a:rPr lang="pl-PL" sz="1600" b="1" dirty="0"/>
              <a:t>– z wyjątkiem przypadku </a:t>
            </a:r>
            <a:r>
              <a:rPr lang="pl-PL" sz="1600" b="1" u="sng" dirty="0"/>
              <a:t>ogłoszenia upadłości lub likwidacji </a:t>
            </a:r>
            <a:r>
              <a:rPr lang="pl-PL" sz="1600" b="1" dirty="0"/>
              <a:t>pracodawcy, a także jeżeli dopuszczają to przepisy odrębne</a:t>
            </a:r>
            <a:r>
              <a:rPr lang="pl-PL" sz="1600" dirty="0"/>
              <a:t>.</a:t>
            </a:r>
            <a:br>
              <a:rPr lang="pl-PL" sz="1600" dirty="0"/>
            </a:br>
            <a:endParaRPr lang="pl-PL" sz="1400" b="1" dirty="0"/>
          </a:p>
        </p:txBody>
      </p:sp>
      <p:sp>
        <p:nvSpPr>
          <p:cNvPr id="3" name="Podtytuł 2">
            <a:extLst>
              <a:ext uri="{FF2B5EF4-FFF2-40B4-BE49-F238E27FC236}">
                <a16:creationId xmlns:a16="http://schemas.microsoft.com/office/drawing/2014/main" id="{FD7FC6DA-AAB2-485C-AFF2-74D8FDBEA89F}"/>
              </a:ext>
            </a:extLst>
          </p:cNvPr>
          <p:cNvSpPr>
            <a:spLocks noGrp="1"/>
          </p:cNvSpPr>
          <p:nvPr>
            <p:ph type="subTitle" idx="1"/>
          </p:nvPr>
        </p:nvSpPr>
        <p:spPr>
          <a:xfrm>
            <a:off x="1884784" y="5327780"/>
            <a:ext cx="5613296" cy="1028569"/>
          </a:xfrm>
        </p:spPr>
        <p:txBody>
          <a:bodyPr>
            <a:normAutofit/>
          </a:bodyPr>
          <a:lstStyle/>
          <a:p>
            <a:pPr algn="l"/>
            <a:r>
              <a:rPr lang="pl-PL" b="1" dirty="0"/>
              <a:t>FORUM ZWIĄZKÓW ZAWODOWYCH </a:t>
            </a:r>
          </a:p>
        </p:txBody>
      </p:sp>
      <p:cxnSp>
        <p:nvCxnSpPr>
          <p:cNvPr id="38" name="Straight Connector 33">
            <a:extLst>
              <a:ext uri="{FF2B5EF4-FFF2-40B4-BE49-F238E27FC236}">
                <a16:creationId xmlns:a16="http://schemas.microsoft.com/office/drawing/2014/main" id="{D598FBE3-48D2-40A2-B7E6-F485834C821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72540" y="4450080"/>
            <a:ext cx="1234440"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7" name="Obraz 6">
            <a:extLst>
              <a:ext uri="{FF2B5EF4-FFF2-40B4-BE49-F238E27FC236}">
                <a16:creationId xmlns:a16="http://schemas.microsoft.com/office/drawing/2014/main" id="{A6D6212C-0783-4ACD-9881-385A15DBE5B3}"/>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10030328" y="4700588"/>
            <a:ext cx="1734867" cy="1734867"/>
          </a:xfrm>
          <a:custGeom>
            <a:avLst/>
            <a:gdLst>
              <a:gd name="connsiteX0" fmla="*/ 1722118 w 3444236"/>
              <a:gd name="connsiteY0" fmla="*/ 0 h 3444236"/>
              <a:gd name="connsiteX1" fmla="*/ 3444236 w 3444236"/>
              <a:gd name="connsiteY1" fmla="*/ 1722118 h 3444236"/>
              <a:gd name="connsiteX2" fmla="*/ 1722118 w 3444236"/>
              <a:gd name="connsiteY2" fmla="*/ 3444236 h 3444236"/>
              <a:gd name="connsiteX3" fmla="*/ 0 w 3444236"/>
              <a:gd name="connsiteY3" fmla="*/ 1722118 h 3444236"/>
              <a:gd name="connsiteX4" fmla="*/ 1722118 w 3444236"/>
              <a:gd name="connsiteY4" fmla="*/ 0 h 34442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4236" h="3444236">
                <a:moveTo>
                  <a:pt x="1722118" y="0"/>
                </a:moveTo>
                <a:cubicBezTo>
                  <a:pt x="2673218" y="0"/>
                  <a:pt x="3444236" y="771018"/>
                  <a:pt x="3444236" y="1722118"/>
                </a:cubicBezTo>
                <a:cubicBezTo>
                  <a:pt x="3444236" y="2673218"/>
                  <a:pt x="2673218" y="3444236"/>
                  <a:pt x="1722118" y="3444236"/>
                </a:cubicBezTo>
                <a:cubicBezTo>
                  <a:pt x="771018" y="3444236"/>
                  <a:pt x="0" y="2673218"/>
                  <a:pt x="0" y="1722118"/>
                </a:cubicBezTo>
                <a:cubicBezTo>
                  <a:pt x="0" y="771018"/>
                  <a:pt x="771018" y="0"/>
                  <a:pt x="1722118" y="0"/>
                </a:cubicBezTo>
                <a:close/>
              </a:path>
            </a:pathLst>
          </a:custGeom>
        </p:spPr>
      </p:pic>
    </p:spTree>
    <p:extLst>
      <p:ext uri="{BB962C8B-B14F-4D97-AF65-F5344CB8AC3E}">
        <p14:creationId xmlns:p14="http://schemas.microsoft.com/office/powerpoint/2010/main" val="31402841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29">
            <a:extLst>
              <a:ext uri="{FF2B5EF4-FFF2-40B4-BE49-F238E27FC236}">
                <a16:creationId xmlns:a16="http://schemas.microsoft.com/office/drawing/2014/main" id="{79CC44B5-53F9-4F03-9EEB-4C3C821A6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1">
            <a:extLst>
              <a:ext uri="{FF2B5EF4-FFF2-40B4-BE49-F238E27FC236}">
                <a16:creationId xmlns:a16="http://schemas.microsoft.com/office/drawing/2014/main" id="{1A3688C8-DFCE-4CCD-BCF0-5FB239E50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30410"/>
            <a:ext cx="7005134" cy="4827590"/>
          </a:xfrm>
          <a:custGeom>
            <a:avLst/>
            <a:gdLst>
              <a:gd name="connsiteX0" fmla="*/ 1974535 w 7005134"/>
              <a:gd name="connsiteY0" fmla="*/ 0 h 4827590"/>
              <a:gd name="connsiteX1" fmla="*/ 7003848 w 7005134"/>
              <a:gd name="connsiteY1" fmla="*/ 4776721 h 4827590"/>
              <a:gd name="connsiteX2" fmla="*/ 7005134 w 7005134"/>
              <a:gd name="connsiteY2" fmla="*/ 4827590 h 4827590"/>
              <a:gd name="connsiteX3" fmla="*/ 0 w 7005134"/>
              <a:gd name="connsiteY3" fmla="*/ 4827590 h 4827590"/>
              <a:gd name="connsiteX4" fmla="*/ 0 w 7005134"/>
              <a:gd name="connsiteY4" fmla="*/ 402231 h 4827590"/>
              <a:gd name="connsiteX5" fmla="*/ 14349 w 7005134"/>
              <a:gd name="connsiteY5" fmla="*/ 395744 h 4827590"/>
              <a:gd name="connsiteX6" fmla="*/ 1974535 w 7005134"/>
              <a:gd name="connsiteY6" fmla="*/ 0 h 4827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05134" h="4827590">
                <a:moveTo>
                  <a:pt x="1974535" y="0"/>
                </a:moveTo>
                <a:cubicBezTo>
                  <a:pt x="4668853" y="0"/>
                  <a:pt x="6868971" y="2115921"/>
                  <a:pt x="7003848" y="4776721"/>
                </a:cubicBezTo>
                <a:lnTo>
                  <a:pt x="7005134" y="4827590"/>
                </a:lnTo>
                <a:lnTo>
                  <a:pt x="0" y="4827590"/>
                </a:lnTo>
                <a:lnTo>
                  <a:pt x="0" y="402231"/>
                </a:lnTo>
                <a:lnTo>
                  <a:pt x="14349" y="395744"/>
                </a:lnTo>
                <a:cubicBezTo>
                  <a:pt x="616832" y="140915"/>
                  <a:pt x="1279227" y="0"/>
                  <a:pt x="1974535" y="0"/>
                </a:cubicBezTo>
                <a:close/>
              </a:path>
            </a:pathLst>
          </a:cu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E9EA0DD-7987-4C83-B7DD-EDE9CF7F2DF3}"/>
              </a:ext>
            </a:extLst>
          </p:cNvPr>
          <p:cNvSpPr>
            <a:spLocks noGrp="1"/>
          </p:cNvSpPr>
          <p:nvPr>
            <p:ph type="ctrTitle"/>
          </p:nvPr>
        </p:nvSpPr>
        <p:spPr>
          <a:xfrm>
            <a:off x="1158239" y="718456"/>
            <a:ext cx="10606955" cy="3309059"/>
          </a:xfrm>
        </p:spPr>
        <p:txBody>
          <a:bodyPr>
            <a:normAutofit/>
          </a:bodyPr>
          <a:lstStyle/>
          <a:p>
            <a:pPr algn="l"/>
            <a:r>
              <a:rPr lang="pl-PL" sz="1600" i="1" u="sng" dirty="0"/>
              <a:t>Dodano nowy ust. 1 (1) i 1 (2) w art. 32 w brzmieniu:</a:t>
            </a:r>
            <a:br>
              <a:rPr lang="pl-PL" sz="1600" i="1" u="sng" dirty="0"/>
            </a:br>
            <a:br>
              <a:rPr lang="pl-PL" sz="1600" i="1" u="sng" dirty="0"/>
            </a:br>
            <a:r>
              <a:rPr lang="pl-PL" sz="1600" b="1" dirty="0"/>
              <a:t>1 (1). Termin na wyrażenie zgody lub odmowę wyrażenia zgody przez zarząd zakładowej organizacji związkowej wynosi: </a:t>
            </a:r>
            <a:br>
              <a:rPr lang="pl-PL" sz="1600" b="1" dirty="0"/>
            </a:br>
            <a:r>
              <a:rPr lang="pl-PL" sz="1600" b="1" dirty="0"/>
              <a:t>       1) </a:t>
            </a:r>
            <a:r>
              <a:rPr lang="pl-PL" sz="1600" b="1" u="sng" dirty="0"/>
              <a:t>14 dni roboczych </a:t>
            </a:r>
            <a:r>
              <a:rPr lang="pl-PL" sz="1600" b="1" dirty="0"/>
              <a:t>liczonych od dnia złożenia przez pracodawcę pisemnego zawiadomienia o zamiarze wypowiedzenia lub</a:t>
            </a:r>
            <a:br>
              <a:rPr lang="pl-PL" sz="1600" b="1" dirty="0"/>
            </a:br>
            <a:r>
              <a:rPr lang="pl-PL" sz="1600" b="1" dirty="0"/>
              <a:t>            jednostronnej zmiany stosunku prawnego, o których mowa w ust. 1 pkt 1 albo 2, z podaniem przyczyny uzasadniającej</a:t>
            </a:r>
            <a:br>
              <a:rPr lang="pl-PL" sz="1600" b="1" dirty="0"/>
            </a:br>
            <a:r>
              <a:rPr lang="pl-PL" sz="1600" b="1" dirty="0"/>
              <a:t>            wypowiedzenie lub jednostronną zmianę stosunku prawnego; </a:t>
            </a:r>
            <a:br>
              <a:rPr lang="pl-PL" sz="1600" b="1" dirty="0"/>
            </a:br>
            <a:br>
              <a:rPr lang="pl-PL" sz="1600" b="1" dirty="0"/>
            </a:br>
            <a:r>
              <a:rPr lang="pl-PL" sz="1600" b="1" dirty="0"/>
              <a:t>       2) </a:t>
            </a:r>
            <a:r>
              <a:rPr lang="pl-PL" sz="1600" b="1" u="sng" dirty="0"/>
              <a:t>7 dni roboczych </a:t>
            </a:r>
            <a:r>
              <a:rPr lang="pl-PL" sz="1600" b="1" dirty="0"/>
              <a:t>liczonych od dnia złożenia przez pracodawcę pisemnego zawiadomienia o zamiarze rozwiązania stosunku</a:t>
            </a:r>
            <a:br>
              <a:rPr lang="pl-PL" sz="1600" b="1" dirty="0"/>
            </a:br>
            <a:r>
              <a:rPr lang="pl-PL" sz="1600" b="1" dirty="0"/>
              <a:t>           prawnego, o którym mowa w ust. 1 pkt 1, z podaniem przyczyny uzasadniającej rozwiązanie stosunku prawnego. </a:t>
            </a:r>
            <a:br>
              <a:rPr lang="pl-PL" sz="1600" b="1" dirty="0"/>
            </a:br>
            <a:br>
              <a:rPr lang="pl-PL" sz="1600" b="1" dirty="0"/>
            </a:br>
            <a:r>
              <a:rPr lang="pl-PL" sz="1600" b="1" dirty="0"/>
              <a:t>1 (2). Bezskuteczny upływ terminów, o których mowa w ust. 11, jest równoznaczny z wyrażeniem zgody przez zarząd zakładowej organizacji związkowej</a:t>
            </a:r>
            <a:endParaRPr lang="pl-PL" sz="1400" b="1" dirty="0"/>
          </a:p>
        </p:txBody>
      </p:sp>
      <p:sp>
        <p:nvSpPr>
          <p:cNvPr id="3" name="Podtytuł 2">
            <a:extLst>
              <a:ext uri="{FF2B5EF4-FFF2-40B4-BE49-F238E27FC236}">
                <a16:creationId xmlns:a16="http://schemas.microsoft.com/office/drawing/2014/main" id="{FD7FC6DA-AAB2-485C-AFF2-74D8FDBEA89F}"/>
              </a:ext>
            </a:extLst>
          </p:cNvPr>
          <p:cNvSpPr>
            <a:spLocks noGrp="1"/>
          </p:cNvSpPr>
          <p:nvPr>
            <p:ph type="subTitle" idx="1"/>
          </p:nvPr>
        </p:nvSpPr>
        <p:spPr>
          <a:xfrm>
            <a:off x="1884784" y="5327780"/>
            <a:ext cx="5613296" cy="1028569"/>
          </a:xfrm>
        </p:spPr>
        <p:txBody>
          <a:bodyPr>
            <a:normAutofit/>
          </a:bodyPr>
          <a:lstStyle/>
          <a:p>
            <a:pPr algn="l"/>
            <a:r>
              <a:rPr lang="pl-PL" b="1" dirty="0"/>
              <a:t>FORUM ZWIĄZKÓW ZAWODOWYCH </a:t>
            </a:r>
          </a:p>
        </p:txBody>
      </p:sp>
      <p:cxnSp>
        <p:nvCxnSpPr>
          <p:cNvPr id="38" name="Straight Connector 33">
            <a:extLst>
              <a:ext uri="{FF2B5EF4-FFF2-40B4-BE49-F238E27FC236}">
                <a16:creationId xmlns:a16="http://schemas.microsoft.com/office/drawing/2014/main" id="{D598FBE3-48D2-40A2-B7E6-F485834C821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72540" y="4450080"/>
            <a:ext cx="1234440"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7" name="Obraz 6">
            <a:extLst>
              <a:ext uri="{FF2B5EF4-FFF2-40B4-BE49-F238E27FC236}">
                <a16:creationId xmlns:a16="http://schemas.microsoft.com/office/drawing/2014/main" id="{A6D6212C-0783-4ACD-9881-385A15DBE5B3}"/>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10030328" y="4700588"/>
            <a:ext cx="1734867" cy="1734867"/>
          </a:xfrm>
          <a:custGeom>
            <a:avLst/>
            <a:gdLst>
              <a:gd name="connsiteX0" fmla="*/ 1722118 w 3444236"/>
              <a:gd name="connsiteY0" fmla="*/ 0 h 3444236"/>
              <a:gd name="connsiteX1" fmla="*/ 3444236 w 3444236"/>
              <a:gd name="connsiteY1" fmla="*/ 1722118 h 3444236"/>
              <a:gd name="connsiteX2" fmla="*/ 1722118 w 3444236"/>
              <a:gd name="connsiteY2" fmla="*/ 3444236 h 3444236"/>
              <a:gd name="connsiteX3" fmla="*/ 0 w 3444236"/>
              <a:gd name="connsiteY3" fmla="*/ 1722118 h 3444236"/>
              <a:gd name="connsiteX4" fmla="*/ 1722118 w 3444236"/>
              <a:gd name="connsiteY4" fmla="*/ 0 h 34442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4236" h="3444236">
                <a:moveTo>
                  <a:pt x="1722118" y="0"/>
                </a:moveTo>
                <a:cubicBezTo>
                  <a:pt x="2673218" y="0"/>
                  <a:pt x="3444236" y="771018"/>
                  <a:pt x="3444236" y="1722118"/>
                </a:cubicBezTo>
                <a:cubicBezTo>
                  <a:pt x="3444236" y="2673218"/>
                  <a:pt x="2673218" y="3444236"/>
                  <a:pt x="1722118" y="3444236"/>
                </a:cubicBezTo>
                <a:cubicBezTo>
                  <a:pt x="771018" y="3444236"/>
                  <a:pt x="0" y="2673218"/>
                  <a:pt x="0" y="1722118"/>
                </a:cubicBezTo>
                <a:cubicBezTo>
                  <a:pt x="0" y="771018"/>
                  <a:pt x="771018" y="0"/>
                  <a:pt x="1722118" y="0"/>
                </a:cubicBezTo>
                <a:close/>
              </a:path>
            </a:pathLst>
          </a:custGeom>
        </p:spPr>
      </p:pic>
    </p:spTree>
    <p:extLst>
      <p:ext uri="{BB962C8B-B14F-4D97-AF65-F5344CB8AC3E}">
        <p14:creationId xmlns:p14="http://schemas.microsoft.com/office/powerpoint/2010/main" val="118368439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29">
            <a:extLst>
              <a:ext uri="{FF2B5EF4-FFF2-40B4-BE49-F238E27FC236}">
                <a16:creationId xmlns:a16="http://schemas.microsoft.com/office/drawing/2014/main" id="{79CC44B5-53F9-4F03-9EEB-4C3C821A6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1">
            <a:extLst>
              <a:ext uri="{FF2B5EF4-FFF2-40B4-BE49-F238E27FC236}">
                <a16:creationId xmlns:a16="http://schemas.microsoft.com/office/drawing/2014/main" id="{1A3688C8-DFCE-4CCD-BCF0-5FB239E50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30410"/>
            <a:ext cx="7005134" cy="4827590"/>
          </a:xfrm>
          <a:custGeom>
            <a:avLst/>
            <a:gdLst>
              <a:gd name="connsiteX0" fmla="*/ 1974535 w 7005134"/>
              <a:gd name="connsiteY0" fmla="*/ 0 h 4827590"/>
              <a:gd name="connsiteX1" fmla="*/ 7003848 w 7005134"/>
              <a:gd name="connsiteY1" fmla="*/ 4776721 h 4827590"/>
              <a:gd name="connsiteX2" fmla="*/ 7005134 w 7005134"/>
              <a:gd name="connsiteY2" fmla="*/ 4827590 h 4827590"/>
              <a:gd name="connsiteX3" fmla="*/ 0 w 7005134"/>
              <a:gd name="connsiteY3" fmla="*/ 4827590 h 4827590"/>
              <a:gd name="connsiteX4" fmla="*/ 0 w 7005134"/>
              <a:gd name="connsiteY4" fmla="*/ 402231 h 4827590"/>
              <a:gd name="connsiteX5" fmla="*/ 14349 w 7005134"/>
              <a:gd name="connsiteY5" fmla="*/ 395744 h 4827590"/>
              <a:gd name="connsiteX6" fmla="*/ 1974535 w 7005134"/>
              <a:gd name="connsiteY6" fmla="*/ 0 h 4827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05134" h="4827590">
                <a:moveTo>
                  <a:pt x="1974535" y="0"/>
                </a:moveTo>
                <a:cubicBezTo>
                  <a:pt x="4668853" y="0"/>
                  <a:pt x="6868971" y="2115921"/>
                  <a:pt x="7003848" y="4776721"/>
                </a:cubicBezTo>
                <a:lnTo>
                  <a:pt x="7005134" y="4827590"/>
                </a:lnTo>
                <a:lnTo>
                  <a:pt x="0" y="4827590"/>
                </a:lnTo>
                <a:lnTo>
                  <a:pt x="0" y="402231"/>
                </a:lnTo>
                <a:lnTo>
                  <a:pt x="14349" y="395744"/>
                </a:lnTo>
                <a:cubicBezTo>
                  <a:pt x="616832" y="140915"/>
                  <a:pt x="1279227" y="0"/>
                  <a:pt x="1974535" y="0"/>
                </a:cubicBezTo>
                <a:close/>
              </a:path>
            </a:pathLst>
          </a:cu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E9EA0DD-7987-4C83-B7DD-EDE9CF7F2DF3}"/>
              </a:ext>
            </a:extLst>
          </p:cNvPr>
          <p:cNvSpPr>
            <a:spLocks noGrp="1"/>
          </p:cNvSpPr>
          <p:nvPr>
            <p:ph type="ctrTitle"/>
          </p:nvPr>
        </p:nvSpPr>
        <p:spPr>
          <a:xfrm>
            <a:off x="1158239" y="718456"/>
            <a:ext cx="10606955" cy="3309059"/>
          </a:xfrm>
        </p:spPr>
        <p:txBody>
          <a:bodyPr>
            <a:normAutofit/>
          </a:bodyPr>
          <a:lstStyle/>
          <a:p>
            <a:pPr algn="l"/>
            <a:r>
              <a:rPr lang="pl-PL" sz="1600" i="1" u="sng" dirty="0"/>
              <a:t>Dodano nowy ust. 1 (3) i 1 (4) w art. 32 w brzmieniu:</a:t>
            </a:r>
            <a:br>
              <a:rPr lang="pl-PL" sz="1600" i="1" u="sng" dirty="0"/>
            </a:br>
            <a:br>
              <a:rPr lang="pl-PL" sz="1600" i="1" u="sng" dirty="0"/>
            </a:br>
            <a:r>
              <a:rPr lang="pl-PL" sz="1600" b="1" dirty="0"/>
              <a:t>1 (3). W przypadku naruszenia przez pracodawcę warunków, o których mowa w ust. 1, innej niż pracownik osobie wykonującej pracę zarobkową przysługuje, niezależnie od wielkości poniesionej szkody, rekompensata w wysokości równej 6-miesięcznemu wynagrodzeniu przysługującemu tej osobie w ostatnim okresie zatrudnienia, a jeżeli wynagrodzenie tej osoby nie jest wypłacane w okresach miesięcznych – w wysokości równej 6-krotności przeciętnego wynagrodzenia miesięcznego w gospodarce narodowej w roku poprzednim, ogłaszanego przez Prezesa Głównego Urzędu Statystycznego w Dzienniku Urzędowym Rzeczypospolitej Polskiej „Monitor Polski”, na podstawie art. 5 ust. 7 ustawy z dnia 4 marca 1994 r. o zakładowym funduszu świadczeń socjalnych (Dz. U. z 2018 r. poz. 1316). Osoba ta może dochodzić odszkodowania lub zadośćuczynienia przenoszącego wysokość rekompensaty. </a:t>
            </a:r>
            <a:br>
              <a:rPr lang="pl-PL" sz="1600" b="1" dirty="0"/>
            </a:br>
            <a:br>
              <a:rPr lang="pl-PL" sz="1600" b="1" dirty="0"/>
            </a:br>
            <a:r>
              <a:rPr lang="pl-PL" sz="1600" b="1" dirty="0"/>
              <a:t>1 (4). Przy ustalaniu wysokości wynagrodzenia, o którym mowa w ust. 1 (3), bierze się pod uwagę przeciętne miesięczne wynagrodzenie z okresu 6 miesięcy poprzedzających dzień rozwiązania, wypowiedzenia lub jednostronnej zmiany </a:t>
            </a:r>
            <a:br>
              <a:rPr lang="pl-PL" sz="1600" b="1" dirty="0"/>
            </a:br>
            <a:r>
              <a:rPr lang="pl-PL" sz="1600" b="1" dirty="0"/>
              <a:t>stosunku prawnego, a jeżeli inna niż pracownik osoba wykonująca pracę zarobkową świadczyła pracę przez okres krótszy niż 6 miesięcy – przeciętne miesięczne wynagrodzenie z całego okresu jej zatrudnienia.</a:t>
            </a:r>
            <a:endParaRPr lang="pl-PL" sz="1400" b="1" dirty="0"/>
          </a:p>
        </p:txBody>
      </p:sp>
      <p:sp>
        <p:nvSpPr>
          <p:cNvPr id="3" name="Podtytuł 2">
            <a:extLst>
              <a:ext uri="{FF2B5EF4-FFF2-40B4-BE49-F238E27FC236}">
                <a16:creationId xmlns:a16="http://schemas.microsoft.com/office/drawing/2014/main" id="{FD7FC6DA-AAB2-485C-AFF2-74D8FDBEA89F}"/>
              </a:ext>
            </a:extLst>
          </p:cNvPr>
          <p:cNvSpPr>
            <a:spLocks noGrp="1"/>
          </p:cNvSpPr>
          <p:nvPr>
            <p:ph type="subTitle" idx="1"/>
          </p:nvPr>
        </p:nvSpPr>
        <p:spPr>
          <a:xfrm>
            <a:off x="1884784" y="5327780"/>
            <a:ext cx="5613296" cy="1028569"/>
          </a:xfrm>
        </p:spPr>
        <p:txBody>
          <a:bodyPr>
            <a:normAutofit/>
          </a:bodyPr>
          <a:lstStyle/>
          <a:p>
            <a:pPr algn="l"/>
            <a:r>
              <a:rPr lang="pl-PL" b="1" dirty="0"/>
              <a:t>FORUM ZWIĄZKÓW ZAWODOWYCH </a:t>
            </a:r>
          </a:p>
        </p:txBody>
      </p:sp>
      <p:cxnSp>
        <p:nvCxnSpPr>
          <p:cNvPr id="38" name="Straight Connector 33">
            <a:extLst>
              <a:ext uri="{FF2B5EF4-FFF2-40B4-BE49-F238E27FC236}">
                <a16:creationId xmlns:a16="http://schemas.microsoft.com/office/drawing/2014/main" id="{D598FBE3-48D2-40A2-B7E6-F485834C821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72540" y="4450080"/>
            <a:ext cx="1234440"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7" name="Obraz 6">
            <a:extLst>
              <a:ext uri="{FF2B5EF4-FFF2-40B4-BE49-F238E27FC236}">
                <a16:creationId xmlns:a16="http://schemas.microsoft.com/office/drawing/2014/main" id="{A6D6212C-0783-4ACD-9881-385A15DBE5B3}"/>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10030328" y="4700588"/>
            <a:ext cx="1734867" cy="1734867"/>
          </a:xfrm>
          <a:custGeom>
            <a:avLst/>
            <a:gdLst>
              <a:gd name="connsiteX0" fmla="*/ 1722118 w 3444236"/>
              <a:gd name="connsiteY0" fmla="*/ 0 h 3444236"/>
              <a:gd name="connsiteX1" fmla="*/ 3444236 w 3444236"/>
              <a:gd name="connsiteY1" fmla="*/ 1722118 h 3444236"/>
              <a:gd name="connsiteX2" fmla="*/ 1722118 w 3444236"/>
              <a:gd name="connsiteY2" fmla="*/ 3444236 h 3444236"/>
              <a:gd name="connsiteX3" fmla="*/ 0 w 3444236"/>
              <a:gd name="connsiteY3" fmla="*/ 1722118 h 3444236"/>
              <a:gd name="connsiteX4" fmla="*/ 1722118 w 3444236"/>
              <a:gd name="connsiteY4" fmla="*/ 0 h 34442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4236" h="3444236">
                <a:moveTo>
                  <a:pt x="1722118" y="0"/>
                </a:moveTo>
                <a:cubicBezTo>
                  <a:pt x="2673218" y="0"/>
                  <a:pt x="3444236" y="771018"/>
                  <a:pt x="3444236" y="1722118"/>
                </a:cubicBezTo>
                <a:cubicBezTo>
                  <a:pt x="3444236" y="2673218"/>
                  <a:pt x="2673218" y="3444236"/>
                  <a:pt x="1722118" y="3444236"/>
                </a:cubicBezTo>
                <a:cubicBezTo>
                  <a:pt x="771018" y="3444236"/>
                  <a:pt x="0" y="2673218"/>
                  <a:pt x="0" y="1722118"/>
                </a:cubicBezTo>
                <a:cubicBezTo>
                  <a:pt x="0" y="771018"/>
                  <a:pt x="771018" y="0"/>
                  <a:pt x="1722118" y="0"/>
                </a:cubicBezTo>
                <a:close/>
              </a:path>
            </a:pathLst>
          </a:custGeom>
        </p:spPr>
      </p:pic>
    </p:spTree>
    <p:extLst>
      <p:ext uri="{BB962C8B-B14F-4D97-AF65-F5344CB8AC3E}">
        <p14:creationId xmlns:p14="http://schemas.microsoft.com/office/powerpoint/2010/main" val="141275791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29">
            <a:extLst>
              <a:ext uri="{FF2B5EF4-FFF2-40B4-BE49-F238E27FC236}">
                <a16:creationId xmlns:a16="http://schemas.microsoft.com/office/drawing/2014/main" id="{79CC44B5-53F9-4F03-9EEB-4C3C821A6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1">
            <a:extLst>
              <a:ext uri="{FF2B5EF4-FFF2-40B4-BE49-F238E27FC236}">
                <a16:creationId xmlns:a16="http://schemas.microsoft.com/office/drawing/2014/main" id="{1A3688C8-DFCE-4CCD-BCF0-5FB239E50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30410"/>
            <a:ext cx="7005134" cy="4827590"/>
          </a:xfrm>
          <a:custGeom>
            <a:avLst/>
            <a:gdLst>
              <a:gd name="connsiteX0" fmla="*/ 1974535 w 7005134"/>
              <a:gd name="connsiteY0" fmla="*/ 0 h 4827590"/>
              <a:gd name="connsiteX1" fmla="*/ 7003848 w 7005134"/>
              <a:gd name="connsiteY1" fmla="*/ 4776721 h 4827590"/>
              <a:gd name="connsiteX2" fmla="*/ 7005134 w 7005134"/>
              <a:gd name="connsiteY2" fmla="*/ 4827590 h 4827590"/>
              <a:gd name="connsiteX3" fmla="*/ 0 w 7005134"/>
              <a:gd name="connsiteY3" fmla="*/ 4827590 h 4827590"/>
              <a:gd name="connsiteX4" fmla="*/ 0 w 7005134"/>
              <a:gd name="connsiteY4" fmla="*/ 402231 h 4827590"/>
              <a:gd name="connsiteX5" fmla="*/ 14349 w 7005134"/>
              <a:gd name="connsiteY5" fmla="*/ 395744 h 4827590"/>
              <a:gd name="connsiteX6" fmla="*/ 1974535 w 7005134"/>
              <a:gd name="connsiteY6" fmla="*/ 0 h 4827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05134" h="4827590">
                <a:moveTo>
                  <a:pt x="1974535" y="0"/>
                </a:moveTo>
                <a:cubicBezTo>
                  <a:pt x="4668853" y="0"/>
                  <a:pt x="6868971" y="2115921"/>
                  <a:pt x="7003848" y="4776721"/>
                </a:cubicBezTo>
                <a:lnTo>
                  <a:pt x="7005134" y="4827590"/>
                </a:lnTo>
                <a:lnTo>
                  <a:pt x="0" y="4827590"/>
                </a:lnTo>
                <a:lnTo>
                  <a:pt x="0" y="402231"/>
                </a:lnTo>
                <a:lnTo>
                  <a:pt x="14349" y="395744"/>
                </a:lnTo>
                <a:cubicBezTo>
                  <a:pt x="616832" y="140915"/>
                  <a:pt x="1279227" y="0"/>
                  <a:pt x="1974535" y="0"/>
                </a:cubicBezTo>
                <a:close/>
              </a:path>
            </a:pathLst>
          </a:cu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E9EA0DD-7987-4C83-B7DD-EDE9CF7F2DF3}"/>
              </a:ext>
            </a:extLst>
          </p:cNvPr>
          <p:cNvSpPr>
            <a:spLocks noGrp="1"/>
          </p:cNvSpPr>
          <p:nvPr>
            <p:ph type="ctrTitle"/>
          </p:nvPr>
        </p:nvSpPr>
        <p:spPr>
          <a:xfrm>
            <a:off x="1158239" y="718457"/>
            <a:ext cx="10606955" cy="2930754"/>
          </a:xfrm>
        </p:spPr>
        <p:txBody>
          <a:bodyPr>
            <a:normAutofit/>
          </a:bodyPr>
          <a:lstStyle/>
          <a:p>
            <a:pPr algn="l"/>
            <a:r>
              <a:rPr lang="pl-PL" sz="1600" b="1" dirty="0"/>
              <a:t>Art. 32 ust. 5</a:t>
            </a:r>
            <a:br>
              <a:rPr lang="pl-PL" sz="1600" b="1" dirty="0"/>
            </a:br>
            <a:br>
              <a:rPr lang="pl-PL" sz="1600" dirty="0"/>
            </a:br>
            <a:r>
              <a:rPr lang="pl-PL" sz="1600" i="1" u="sng" dirty="0"/>
              <a:t>Dotychczasowe brzmienie:</a:t>
            </a:r>
            <a:br>
              <a:rPr lang="pl-PL" sz="1600" i="1" u="sng" dirty="0"/>
            </a:br>
            <a:r>
              <a:rPr lang="pl-PL" sz="1600" dirty="0"/>
              <a:t>5. Osobami stanowiącymi kadrę kierowniczą </a:t>
            </a:r>
            <a:r>
              <a:rPr lang="pl-PL" sz="1600" u="sng" dirty="0"/>
              <a:t>w zakładzie pracy</a:t>
            </a:r>
            <a:r>
              <a:rPr lang="pl-PL" sz="1600" dirty="0"/>
              <a:t>, o których mowa w ust. 3, są kierujący jednoosobowo zakładem pracy i ich zastępcy albo wchodzący w skład kolegialnego organu zarządzającego zakładem pracy, a także inne osoby wyznaczone do dokonywania za pracodawcę czynności w sprawach z zakresu prawa pracy.</a:t>
            </a:r>
            <a:br>
              <a:rPr lang="pl-PL" sz="1600" dirty="0"/>
            </a:br>
            <a:br>
              <a:rPr lang="pl-PL" sz="1600" dirty="0"/>
            </a:br>
            <a:r>
              <a:rPr lang="pl-PL" sz="1600" i="1" u="sng" dirty="0"/>
              <a:t>Nowe brzmienie:</a:t>
            </a:r>
            <a:br>
              <a:rPr lang="pl-PL" sz="1600" i="1" u="sng" dirty="0"/>
            </a:br>
            <a:r>
              <a:rPr lang="pl-PL" sz="1600" b="1" dirty="0"/>
              <a:t>5. Osobami stanowiącymi kadrę kierowniczą, o których mowa w ust. 3, są kierujący jednoosobowo zakładem pracy i ich zastępcy albo osoby wchodzące w skład kolegialnego organu zarządzającego zakładem pracy, a także inne osoby wyznaczone do dokonywania za pracodawcę czynności w sprawach z zakresu prawa pracy.</a:t>
            </a:r>
            <a:endParaRPr lang="pl-PL" sz="1400" b="1" dirty="0"/>
          </a:p>
        </p:txBody>
      </p:sp>
      <p:sp>
        <p:nvSpPr>
          <p:cNvPr id="3" name="Podtytuł 2">
            <a:extLst>
              <a:ext uri="{FF2B5EF4-FFF2-40B4-BE49-F238E27FC236}">
                <a16:creationId xmlns:a16="http://schemas.microsoft.com/office/drawing/2014/main" id="{FD7FC6DA-AAB2-485C-AFF2-74D8FDBEA89F}"/>
              </a:ext>
            </a:extLst>
          </p:cNvPr>
          <p:cNvSpPr>
            <a:spLocks noGrp="1"/>
          </p:cNvSpPr>
          <p:nvPr>
            <p:ph type="subTitle" idx="1"/>
          </p:nvPr>
        </p:nvSpPr>
        <p:spPr>
          <a:xfrm>
            <a:off x="1884784" y="5327780"/>
            <a:ext cx="5613296" cy="1028569"/>
          </a:xfrm>
        </p:spPr>
        <p:txBody>
          <a:bodyPr>
            <a:normAutofit/>
          </a:bodyPr>
          <a:lstStyle/>
          <a:p>
            <a:pPr algn="l"/>
            <a:r>
              <a:rPr lang="pl-PL" b="1" dirty="0"/>
              <a:t>FORUM ZWIĄZKÓW ZAWODOWYCH </a:t>
            </a:r>
          </a:p>
        </p:txBody>
      </p:sp>
      <p:cxnSp>
        <p:nvCxnSpPr>
          <p:cNvPr id="38" name="Straight Connector 33">
            <a:extLst>
              <a:ext uri="{FF2B5EF4-FFF2-40B4-BE49-F238E27FC236}">
                <a16:creationId xmlns:a16="http://schemas.microsoft.com/office/drawing/2014/main" id="{D598FBE3-48D2-40A2-B7E6-F485834C821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72540" y="4450080"/>
            <a:ext cx="1234440"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7" name="Obraz 6">
            <a:extLst>
              <a:ext uri="{FF2B5EF4-FFF2-40B4-BE49-F238E27FC236}">
                <a16:creationId xmlns:a16="http://schemas.microsoft.com/office/drawing/2014/main" id="{A6D6212C-0783-4ACD-9881-385A15DBE5B3}"/>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10030328" y="4700588"/>
            <a:ext cx="1734867" cy="1734867"/>
          </a:xfrm>
          <a:custGeom>
            <a:avLst/>
            <a:gdLst>
              <a:gd name="connsiteX0" fmla="*/ 1722118 w 3444236"/>
              <a:gd name="connsiteY0" fmla="*/ 0 h 3444236"/>
              <a:gd name="connsiteX1" fmla="*/ 3444236 w 3444236"/>
              <a:gd name="connsiteY1" fmla="*/ 1722118 h 3444236"/>
              <a:gd name="connsiteX2" fmla="*/ 1722118 w 3444236"/>
              <a:gd name="connsiteY2" fmla="*/ 3444236 h 3444236"/>
              <a:gd name="connsiteX3" fmla="*/ 0 w 3444236"/>
              <a:gd name="connsiteY3" fmla="*/ 1722118 h 3444236"/>
              <a:gd name="connsiteX4" fmla="*/ 1722118 w 3444236"/>
              <a:gd name="connsiteY4" fmla="*/ 0 h 34442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4236" h="3444236">
                <a:moveTo>
                  <a:pt x="1722118" y="0"/>
                </a:moveTo>
                <a:cubicBezTo>
                  <a:pt x="2673218" y="0"/>
                  <a:pt x="3444236" y="771018"/>
                  <a:pt x="3444236" y="1722118"/>
                </a:cubicBezTo>
                <a:cubicBezTo>
                  <a:pt x="3444236" y="2673218"/>
                  <a:pt x="2673218" y="3444236"/>
                  <a:pt x="1722118" y="3444236"/>
                </a:cubicBezTo>
                <a:cubicBezTo>
                  <a:pt x="771018" y="3444236"/>
                  <a:pt x="0" y="2673218"/>
                  <a:pt x="0" y="1722118"/>
                </a:cubicBezTo>
                <a:cubicBezTo>
                  <a:pt x="0" y="771018"/>
                  <a:pt x="771018" y="0"/>
                  <a:pt x="1722118" y="0"/>
                </a:cubicBezTo>
                <a:close/>
              </a:path>
            </a:pathLst>
          </a:custGeom>
        </p:spPr>
      </p:pic>
    </p:spTree>
    <p:extLst>
      <p:ext uri="{BB962C8B-B14F-4D97-AF65-F5344CB8AC3E}">
        <p14:creationId xmlns:p14="http://schemas.microsoft.com/office/powerpoint/2010/main" val="32159443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29">
            <a:extLst>
              <a:ext uri="{FF2B5EF4-FFF2-40B4-BE49-F238E27FC236}">
                <a16:creationId xmlns:a16="http://schemas.microsoft.com/office/drawing/2014/main" id="{79CC44B5-53F9-4F03-9EEB-4C3C821A6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1">
            <a:extLst>
              <a:ext uri="{FF2B5EF4-FFF2-40B4-BE49-F238E27FC236}">
                <a16:creationId xmlns:a16="http://schemas.microsoft.com/office/drawing/2014/main" id="{1A3688C8-DFCE-4CCD-BCF0-5FB239E50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30410"/>
            <a:ext cx="7005134" cy="4827590"/>
          </a:xfrm>
          <a:custGeom>
            <a:avLst/>
            <a:gdLst>
              <a:gd name="connsiteX0" fmla="*/ 1974535 w 7005134"/>
              <a:gd name="connsiteY0" fmla="*/ 0 h 4827590"/>
              <a:gd name="connsiteX1" fmla="*/ 7003848 w 7005134"/>
              <a:gd name="connsiteY1" fmla="*/ 4776721 h 4827590"/>
              <a:gd name="connsiteX2" fmla="*/ 7005134 w 7005134"/>
              <a:gd name="connsiteY2" fmla="*/ 4827590 h 4827590"/>
              <a:gd name="connsiteX3" fmla="*/ 0 w 7005134"/>
              <a:gd name="connsiteY3" fmla="*/ 4827590 h 4827590"/>
              <a:gd name="connsiteX4" fmla="*/ 0 w 7005134"/>
              <a:gd name="connsiteY4" fmla="*/ 402231 h 4827590"/>
              <a:gd name="connsiteX5" fmla="*/ 14349 w 7005134"/>
              <a:gd name="connsiteY5" fmla="*/ 395744 h 4827590"/>
              <a:gd name="connsiteX6" fmla="*/ 1974535 w 7005134"/>
              <a:gd name="connsiteY6" fmla="*/ 0 h 4827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05134" h="4827590">
                <a:moveTo>
                  <a:pt x="1974535" y="0"/>
                </a:moveTo>
                <a:cubicBezTo>
                  <a:pt x="4668853" y="0"/>
                  <a:pt x="6868971" y="2115921"/>
                  <a:pt x="7003848" y="4776721"/>
                </a:cubicBezTo>
                <a:lnTo>
                  <a:pt x="7005134" y="4827590"/>
                </a:lnTo>
                <a:lnTo>
                  <a:pt x="0" y="4827590"/>
                </a:lnTo>
                <a:lnTo>
                  <a:pt x="0" y="402231"/>
                </a:lnTo>
                <a:lnTo>
                  <a:pt x="14349" y="395744"/>
                </a:lnTo>
                <a:cubicBezTo>
                  <a:pt x="616832" y="140915"/>
                  <a:pt x="1279227" y="0"/>
                  <a:pt x="1974535" y="0"/>
                </a:cubicBezTo>
                <a:close/>
              </a:path>
            </a:pathLst>
          </a:cu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E9EA0DD-7987-4C83-B7DD-EDE9CF7F2DF3}"/>
              </a:ext>
            </a:extLst>
          </p:cNvPr>
          <p:cNvSpPr>
            <a:spLocks noGrp="1"/>
          </p:cNvSpPr>
          <p:nvPr>
            <p:ph type="ctrTitle"/>
          </p:nvPr>
        </p:nvSpPr>
        <p:spPr>
          <a:xfrm>
            <a:off x="1158239" y="718457"/>
            <a:ext cx="10606955" cy="2444194"/>
          </a:xfrm>
        </p:spPr>
        <p:txBody>
          <a:bodyPr>
            <a:normAutofit/>
          </a:bodyPr>
          <a:lstStyle/>
          <a:p>
            <a:pPr algn="l"/>
            <a:br>
              <a:rPr lang="pl-PL" sz="1600" dirty="0"/>
            </a:br>
            <a:r>
              <a:rPr lang="pl-PL" sz="1600" b="1" dirty="0"/>
              <a:t>Art. 32 ust. 6</a:t>
            </a:r>
            <a:br>
              <a:rPr lang="pl-PL" sz="1600" b="1" dirty="0"/>
            </a:br>
            <a:br>
              <a:rPr lang="pl-PL" sz="1600" dirty="0"/>
            </a:br>
            <a:r>
              <a:rPr lang="pl-PL" sz="1600" i="1" u="sng" dirty="0"/>
              <a:t>Dotychczasowe brzmienie:</a:t>
            </a:r>
            <a:br>
              <a:rPr lang="pl-PL" sz="1600" i="1" u="sng" dirty="0"/>
            </a:br>
            <a:r>
              <a:rPr lang="pl-PL" sz="1600" dirty="0"/>
              <a:t>6. Ochrona przewidziana w ust. 1, w zakładowej organizacji związkowej innej niż wymieniona w ust. 3 i 4, przysługuje jednemu pracownikowi imiennie wskazanemu uchwałą zarządu tej organizacji.</a:t>
            </a:r>
            <a:br>
              <a:rPr lang="pl-PL" sz="1600" dirty="0"/>
            </a:br>
            <a:br>
              <a:rPr lang="pl-PL" sz="1600" dirty="0"/>
            </a:br>
            <a:r>
              <a:rPr lang="pl-PL" sz="1600" i="1" u="sng" dirty="0"/>
              <a:t>Nowe brzmienie: </a:t>
            </a:r>
            <a:br>
              <a:rPr lang="pl-PL" sz="1600" dirty="0"/>
            </a:br>
            <a:r>
              <a:rPr lang="pl-PL" sz="1600" b="1" dirty="0"/>
              <a:t>6. Ochrona przewidziana w ust. 1, w zakładowej organizacji związkowej innej niż wymieniona w ust. 3 i 4, przysługuje jednej osobie wykonującej pracę zarobkową wskazanej uchwałą zarządu tej organizacji</a:t>
            </a:r>
            <a:endParaRPr lang="pl-PL" sz="1400" b="1" dirty="0"/>
          </a:p>
        </p:txBody>
      </p:sp>
      <p:sp>
        <p:nvSpPr>
          <p:cNvPr id="3" name="Podtytuł 2">
            <a:extLst>
              <a:ext uri="{FF2B5EF4-FFF2-40B4-BE49-F238E27FC236}">
                <a16:creationId xmlns:a16="http://schemas.microsoft.com/office/drawing/2014/main" id="{FD7FC6DA-AAB2-485C-AFF2-74D8FDBEA89F}"/>
              </a:ext>
            </a:extLst>
          </p:cNvPr>
          <p:cNvSpPr>
            <a:spLocks noGrp="1"/>
          </p:cNvSpPr>
          <p:nvPr>
            <p:ph type="subTitle" idx="1"/>
          </p:nvPr>
        </p:nvSpPr>
        <p:spPr>
          <a:xfrm>
            <a:off x="1884784" y="5327780"/>
            <a:ext cx="5613296" cy="1028569"/>
          </a:xfrm>
        </p:spPr>
        <p:txBody>
          <a:bodyPr>
            <a:normAutofit/>
          </a:bodyPr>
          <a:lstStyle/>
          <a:p>
            <a:pPr algn="l"/>
            <a:r>
              <a:rPr lang="pl-PL" b="1" dirty="0"/>
              <a:t>FORUM ZWIĄZKÓW ZAWODOWYCH </a:t>
            </a:r>
          </a:p>
        </p:txBody>
      </p:sp>
      <p:cxnSp>
        <p:nvCxnSpPr>
          <p:cNvPr id="38" name="Straight Connector 33">
            <a:extLst>
              <a:ext uri="{FF2B5EF4-FFF2-40B4-BE49-F238E27FC236}">
                <a16:creationId xmlns:a16="http://schemas.microsoft.com/office/drawing/2014/main" id="{D598FBE3-48D2-40A2-B7E6-F485834C821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72540" y="4450080"/>
            <a:ext cx="1234440"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7" name="Obraz 6">
            <a:extLst>
              <a:ext uri="{FF2B5EF4-FFF2-40B4-BE49-F238E27FC236}">
                <a16:creationId xmlns:a16="http://schemas.microsoft.com/office/drawing/2014/main" id="{A6D6212C-0783-4ACD-9881-385A15DBE5B3}"/>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10030328" y="4700588"/>
            <a:ext cx="1734867" cy="1734867"/>
          </a:xfrm>
          <a:custGeom>
            <a:avLst/>
            <a:gdLst>
              <a:gd name="connsiteX0" fmla="*/ 1722118 w 3444236"/>
              <a:gd name="connsiteY0" fmla="*/ 0 h 3444236"/>
              <a:gd name="connsiteX1" fmla="*/ 3444236 w 3444236"/>
              <a:gd name="connsiteY1" fmla="*/ 1722118 h 3444236"/>
              <a:gd name="connsiteX2" fmla="*/ 1722118 w 3444236"/>
              <a:gd name="connsiteY2" fmla="*/ 3444236 h 3444236"/>
              <a:gd name="connsiteX3" fmla="*/ 0 w 3444236"/>
              <a:gd name="connsiteY3" fmla="*/ 1722118 h 3444236"/>
              <a:gd name="connsiteX4" fmla="*/ 1722118 w 3444236"/>
              <a:gd name="connsiteY4" fmla="*/ 0 h 34442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4236" h="3444236">
                <a:moveTo>
                  <a:pt x="1722118" y="0"/>
                </a:moveTo>
                <a:cubicBezTo>
                  <a:pt x="2673218" y="0"/>
                  <a:pt x="3444236" y="771018"/>
                  <a:pt x="3444236" y="1722118"/>
                </a:cubicBezTo>
                <a:cubicBezTo>
                  <a:pt x="3444236" y="2673218"/>
                  <a:pt x="2673218" y="3444236"/>
                  <a:pt x="1722118" y="3444236"/>
                </a:cubicBezTo>
                <a:cubicBezTo>
                  <a:pt x="771018" y="3444236"/>
                  <a:pt x="0" y="2673218"/>
                  <a:pt x="0" y="1722118"/>
                </a:cubicBezTo>
                <a:cubicBezTo>
                  <a:pt x="0" y="771018"/>
                  <a:pt x="771018" y="0"/>
                  <a:pt x="1722118" y="0"/>
                </a:cubicBezTo>
                <a:close/>
              </a:path>
            </a:pathLst>
          </a:custGeom>
        </p:spPr>
      </p:pic>
    </p:spTree>
    <p:extLst>
      <p:ext uri="{BB962C8B-B14F-4D97-AF65-F5344CB8AC3E}">
        <p14:creationId xmlns:p14="http://schemas.microsoft.com/office/powerpoint/2010/main" val="34264088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29">
            <a:extLst>
              <a:ext uri="{FF2B5EF4-FFF2-40B4-BE49-F238E27FC236}">
                <a16:creationId xmlns:a16="http://schemas.microsoft.com/office/drawing/2014/main" id="{79CC44B5-53F9-4F03-9EEB-4C3C821A6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1">
            <a:extLst>
              <a:ext uri="{FF2B5EF4-FFF2-40B4-BE49-F238E27FC236}">
                <a16:creationId xmlns:a16="http://schemas.microsoft.com/office/drawing/2014/main" id="{1A3688C8-DFCE-4CCD-BCF0-5FB239E50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30410"/>
            <a:ext cx="7005134" cy="4827590"/>
          </a:xfrm>
          <a:custGeom>
            <a:avLst/>
            <a:gdLst>
              <a:gd name="connsiteX0" fmla="*/ 1974535 w 7005134"/>
              <a:gd name="connsiteY0" fmla="*/ 0 h 4827590"/>
              <a:gd name="connsiteX1" fmla="*/ 7003848 w 7005134"/>
              <a:gd name="connsiteY1" fmla="*/ 4776721 h 4827590"/>
              <a:gd name="connsiteX2" fmla="*/ 7005134 w 7005134"/>
              <a:gd name="connsiteY2" fmla="*/ 4827590 h 4827590"/>
              <a:gd name="connsiteX3" fmla="*/ 0 w 7005134"/>
              <a:gd name="connsiteY3" fmla="*/ 4827590 h 4827590"/>
              <a:gd name="connsiteX4" fmla="*/ 0 w 7005134"/>
              <a:gd name="connsiteY4" fmla="*/ 402231 h 4827590"/>
              <a:gd name="connsiteX5" fmla="*/ 14349 w 7005134"/>
              <a:gd name="connsiteY5" fmla="*/ 395744 h 4827590"/>
              <a:gd name="connsiteX6" fmla="*/ 1974535 w 7005134"/>
              <a:gd name="connsiteY6" fmla="*/ 0 h 4827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05134" h="4827590">
                <a:moveTo>
                  <a:pt x="1974535" y="0"/>
                </a:moveTo>
                <a:cubicBezTo>
                  <a:pt x="4668853" y="0"/>
                  <a:pt x="6868971" y="2115921"/>
                  <a:pt x="7003848" y="4776721"/>
                </a:cubicBezTo>
                <a:lnTo>
                  <a:pt x="7005134" y="4827590"/>
                </a:lnTo>
                <a:lnTo>
                  <a:pt x="0" y="4827590"/>
                </a:lnTo>
                <a:lnTo>
                  <a:pt x="0" y="402231"/>
                </a:lnTo>
                <a:lnTo>
                  <a:pt x="14349" y="395744"/>
                </a:lnTo>
                <a:cubicBezTo>
                  <a:pt x="616832" y="140915"/>
                  <a:pt x="1279227" y="0"/>
                  <a:pt x="1974535" y="0"/>
                </a:cubicBezTo>
                <a:close/>
              </a:path>
            </a:pathLst>
          </a:cu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E9EA0DD-7987-4C83-B7DD-EDE9CF7F2DF3}"/>
              </a:ext>
            </a:extLst>
          </p:cNvPr>
          <p:cNvSpPr>
            <a:spLocks noGrp="1"/>
          </p:cNvSpPr>
          <p:nvPr>
            <p:ph type="ctrTitle"/>
          </p:nvPr>
        </p:nvSpPr>
        <p:spPr>
          <a:xfrm>
            <a:off x="1158239" y="718457"/>
            <a:ext cx="10606955" cy="2511304"/>
          </a:xfrm>
        </p:spPr>
        <p:txBody>
          <a:bodyPr>
            <a:normAutofit/>
          </a:bodyPr>
          <a:lstStyle/>
          <a:p>
            <a:pPr algn="l"/>
            <a:br>
              <a:rPr lang="pl-PL" sz="1600" dirty="0"/>
            </a:br>
            <a:r>
              <a:rPr lang="pl-PL" sz="1600" b="1" dirty="0"/>
              <a:t>Art. 32 ust. 7</a:t>
            </a:r>
            <a:br>
              <a:rPr lang="pl-PL" sz="1600" b="1" dirty="0"/>
            </a:br>
            <a:br>
              <a:rPr lang="pl-PL" sz="1600" dirty="0"/>
            </a:br>
            <a:r>
              <a:rPr lang="pl-PL" sz="1600" i="1" u="sng" dirty="0"/>
              <a:t>Dotychczasowe brzmienie:</a:t>
            </a:r>
            <a:br>
              <a:rPr lang="pl-PL" sz="1600" dirty="0"/>
            </a:br>
            <a:r>
              <a:rPr lang="pl-PL" sz="1600" dirty="0"/>
              <a:t>7. Ochrona przewidziana w ust. 1 przysługuje, przez okres 6 miesięcy od dnia utworzenia komitetu założycielskiego zakładowej organizacji związkowej, nie więcej niż trzem pracownikom imiennie wskazanym uchwałą komitetu założycielskiego. </a:t>
            </a:r>
            <a:br>
              <a:rPr lang="pl-PL" sz="1600" dirty="0"/>
            </a:br>
            <a:br>
              <a:rPr lang="pl-PL" sz="1600" dirty="0"/>
            </a:br>
            <a:r>
              <a:rPr lang="pl-PL" sz="1600" i="1" u="sng" dirty="0"/>
              <a:t>Nowe brzmienie:</a:t>
            </a:r>
            <a:br>
              <a:rPr lang="pl-PL" sz="1600" i="1" u="sng" dirty="0"/>
            </a:br>
            <a:r>
              <a:rPr lang="pl-PL" sz="1600" b="1" dirty="0"/>
              <a:t>7. Ochrona przewidziana w ust. 1 przysługuje, przez okres 6 miesięcy od dnia utworzenia komitetu założycielskiego zakładowej organizacji związkowej, nie więcej niż trzem osobom wykonującym pracę zarobkową wskazanym uchwałą komitetu założycielskiego</a:t>
            </a:r>
            <a:br>
              <a:rPr lang="pl-PL" sz="1600" b="1" dirty="0"/>
            </a:br>
            <a:endParaRPr lang="pl-PL" sz="1400" b="1" dirty="0"/>
          </a:p>
        </p:txBody>
      </p:sp>
      <p:sp>
        <p:nvSpPr>
          <p:cNvPr id="3" name="Podtytuł 2">
            <a:extLst>
              <a:ext uri="{FF2B5EF4-FFF2-40B4-BE49-F238E27FC236}">
                <a16:creationId xmlns:a16="http://schemas.microsoft.com/office/drawing/2014/main" id="{FD7FC6DA-AAB2-485C-AFF2-74D8FDBEA89F}"/>
              </a:ext>
            </a:extLst>
          </p:cNvPr>
          <p:cNvSpPr>
            <a:spLocks noGrp="1"/>
          </p:cNvSpPr>
          <p:nvPr>
            <p:ph type="subTitle" idx="1"/>
          </p:nvPr>
        </p:nvSpPr>
        <p:spPr>
          <a:xfrm>
            <a:off x="1884784" y="5327780"/>
            <a:ext cx="5613296" cy="1028569"/>
          </a:xfrm>
        </p:spPr>
        <p:txBody>
          <a:bodyPr>
            <a:normAutofit/>
          </a:bodyPr>
          <a:lstStyle/>
          <a:p>
            <a:pPr algn="l"/>
            <a:r>
              <a:rPr lang="pl-PL" b="1" dirty="0"/>
              <a:t>FORUM ZWIĄZKÓW ZAWODOWYCH </a:t>
            </a:r>
          </a:p>
        </p:txBody>
      </p:sp>
      <p:cxnSp>
        <p:nvCxnSpPr>
          <p:cNvPr id="38" name="Straight Connector 33">
            <a:extLst>
              <a:ext uri="{FF2B5EF4-FFF2-40B4-BE49-F238E27FC236}">
                <a16:creationId xmlns:a16="http://schemas.microsoft.com/office/drawing/2014/main" id="{D598FBE3-48D2-40A2-B7E6-F485834C821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72540" y="4450080"/>
            <a:ext cx="1234440"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7" name="Obraz 6">
            <a:extLst>
              <a:ext uri="{FF2B5EF4-FFF2-40B4-BE49-F238E27FC236}">
                <a16:creationId xmlns:a16="http://schemas.microsoft.com/office/drawing/2014/main" id="{A6D6212C-0783-4ACD-9881-385A15DBE5B3}"/>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10030328" y="4700588"/>
            <a:ext cx="1734867" cy="1734867"/>
          </a:xfrm>
          <a:custGeom>
            <a:avLst/>
            <a:gdLst>
              <a:gd name="connsiteX0" fmla="*/ 1722118 w 3444236"/>
              <a:gd name="connsiteY0" fmla="*/ 0 h 3444236"/>
              <a:gd name="connsiteX1" fmla="*/ 3444236 w 3444236"/>
              <a:gd name="connsiteY1" fmla="*/ 1722118 h 3444236"/>
              <a:gd name="connsiteX2" fmla="*/ 1722118 w 3444236"/>
              <a:gd name="connsiteY2" fmla="*/ 3444236 h 3444236"/>
              <a:gd name="connsiteX3" fmla="*/ 0 w 3444236"/>
              <a:gd name="connsiteY3" fmla="*/ 1722118 h 3444236"/>
              <a:gd name="connsiteX4" fmla="*/ 1722118 w 3444236"/>
              <a:gd name="connsiteY4" fmla="*/ 0 h 34442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4236" h="3444236">
                <a:moveTo>
                  <a:pt x="1722118" y="0"/>
                </a:moveTo>
                <a:cubicBezTo>
                  <a:pt x="2673218" y="0"/>
                  <a:pt x="3444236" y="771018"/>
                  <a:pt x="3444236" y="1722118"/>
                </a:cubicBezTo>
                <a:cubicBezTo>
                  <a:pt x="3444236" y="2673218"/>
                  <a:pt x="2673218" y="3444236"/>
                  <a:pt x="1722118" y="3444236"/>
                </a:cubicBezTo>
                <a:cubicBezTo>
                  <a:pt x="771018" y="3444236"/>
                  <a:pt x="0" y="2673218"/>
                  <a:pt x="0" y="1722118"/>
                </a:cubicBezTo>
                <a:cubicBezTo>
                  <a:pt x="0" y="771018"/>
                  <a:pt x="771018" y="0"/>
                  <a:pt x="1722118" y="0"/>
                </a:cubicBezTo>
                <a:close/>
              </a:path>
            </a:pathLst>
          </a:custGeom>
        </p:spPr>
      </p:pic>
    </p:spTree>
    <p:extLst>
      <p:ext uri="{BB962C8B-B14F-4D97-AF65-F5344CB8AC3E}">
        <p14:creationId xmlns:p14="http://schemas.microsoft.com/office/powerpoint/2010/main" val="15902702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29">
            <a:extLst>
              <a:ext uri="{FF2B5EF4-FFF2-40B4-BE49-F238E27FC236}">
                <a16:creationId xmlns:a16="http://schemas.microsoft.com/office/drawing/2014/main" id="{79CC44B5-53F9-4F03-9EEB-4C3C821A6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1">
            <a:extLst>
              <a:ext uri="{FF2B5EF4-FFF2-40B4-BE49-F238E27FC236}">
                <a16:creationId xmlns:a16="http://schemas.microsoft.com/office/drawing/2014/main" id="{1A3688C8-DFCE-4CCD-BCF0-5FB239E50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30410"/>
            <a:ext cx="7005134" cy="4827590"/>
          </a:xfrm>
          <a:custGeom>
            <a:avLst/>
            <a:gdLst>
              <a:gd name="connsiteX0" fmla="*/ 1974535 w 7005134"/>
              <a:gd name="connsiteY0" fmla="*/ 0 h 4827590"/>
              <a:gd name="connsiteX1" fmla="*/ 7003848 w 7005134"/>
              <a:gd name="connsiteY1" fmla="*/ 4776721 h 4827590"/>
              <a:gd name="connsiteX2" fmla="*/ 7005134 w 7005134"/>
              <a:gd name="connsiteY2" fmla="*/ 4827590 h 4827590"/>
              <a:gd name="connsiteX3" fmla="*/ 0 w 7005134"/>
              <a:gd name="connsiteY3" fmla="*/ 4827590 h 4827590"/>
              <a:gd name="connsiteX4" fmla="*/ 0 w 7005134"/>
              <a:gd name="connsiteY4" fmla="*/ 402231 h 4827590"/>
              <a:gd name="connsiteX5" fmla="*/ 14349 w 7005134"/>
              <a:gd name="connsiteY5" fmla="*/ 395744 h 4827590"/>
              <a:gd name="connsiteX6" fmla="*/ 1974535 w 7005134"/>
              <a:gd name="connsiteY6" fmla="*/ 0 h 4827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05134" h="4827590">
                <a:moveTo>
                  <a:pt x="1974535" y="0"/>
                </a:moveTo>
                <a:cubicBezTo>
                  <a:pt x="4668853" y="0"/>
                  <a:pt x="6868971" y="2115921"/>
                  <a:pt x="7003848" y="4776721"/>
                </a:cubicBezTo>
                <a:lnTo>
                  <a:pt x="7005134" y="4827590"/>
                </a:lnTo>
                <a:lnTo>
                  <a:pt x="0" y="4827590"/>
                </a:lnTo>
                <a:lnTo>
                  <a:pt x="0" y="402231"/>
                </a:lnTo>
                <a:lnTo>
                  <a:pt x="14349" y="395744"/>
                </a:lnTo>
                <a:cubicBezTo>
                  <a:pt x="616832" y="140915"/>
                  <a:pt x="1279227" y="0"/>
                  <a:pt x="1974535" y="0"/>
                </a:cubicBezTo>
                <a:close/>
              </a:path>
            </a:pathLst>
          </a:cu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E9EA0DD-7987-4C83-B7DD-EDE9CF7F2DF3}"/>
              </a:ext>
            </a:extLst>
          </p:cNvPr>
          <p:cNvSpPr>
            <a:spLocks noGrp="1"/>
          </p:cNvSpPr>
          <p:nvPr>
            <p:ph type="ctrTitle"/>
          </p:nvPr>
        </p:nvSpPr>
        <p:spPr>
          <a:xfrm>
            <a:off x="1158239" y="718456"/>
            <a:ext cx="10606955" cy="3309059"/>
          </a:xfrm>
        </p:spPr>
        <p:txBody>
          <a:bodyPr>
            <a:normAutofit/>
          </a:bodyPr>
          <a:lstStyle/>
          <a:p>
            <a:pPr algn="l"/>
            <a:br>
              <a:rPr lang="pl-PL" sz="1600" dirty="0"/>
            </a:br>
            <a:endParaRPr lang="pl-PL" sz="1400" b="1" dirty="0"/>
          </a:p>
        </p:txBody>
      </p:sp>
      <p:sp>
        <p:nvSpPr>
          <p:cNvPr id="3" name="Podtytuł 2">
            <a:extLst>
              <a:ext uri="{FF2B5EF4-FFF2-40B4-BE49-F238E27FC236}">
                <a16:creationId xmlns:a16="http://schemas.microsoft.com/office/drawing/2014/main" id="{FD7FC6DA-AAB2-485C-AFF2-74D8FDBEA89F}"/>
              </a:ext>
            </a:extLst>
          </p:cNvPr>
          <p:cNvSpPr>
            <a:spLocks noGrp="1"/>
          </p:cNvSpPr>
          <p:nvPr>
            <p:ph type="subTitle" idx="1"/>
          </p:nvPr>
        </p:nvSpPr>
        <p:spPr>
          <a:xfrm>
            <a:off x="1884784" y="5327780"/>
            <a:ext cx="5613296" cy="1028569"/>
          </a:xfrm>
        </p:spPr>
        <p:txBody>
          <a:bodyPr>
            <a:normAutofit/>
          </a:bodyPr>
          <a:lstStyle/>
          <a:p>
            <a:pPr algn="l"/>
            <a:r>
              <a:rPr lang="pl-PL" b="1" dirty="0"/>
              <a:t>FORUM ZWIĄZKÓW ZAWODOWYCH </a:t>
            </a:r>
          </a:p>
        </p:txBody>
      </p:sp>
      <p:cxnSp>
        <p:nvCxnSpPr>
          <p:cNvPr id="38" name="Straight Connector 33">
            <a:extLst>
              <a:ext uri="{FF2B5EF4-FFF2-40B4-BE49-F238E27FC236}">
                <a16:creationId xmlns:a16="http://schemas.microsoft.com/office/drawing/2014/main" id="{D598FBE3-48D2-40A2-B7E6-F485834C821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72540" y="4450080"/>
            <a:ext cx="1234440"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7" name="Obraz 6">
            <a:extLst>
              <a:ext uri="{FF2B5EF4-FFF2-40B4-BE49-F238E27FC236}">
                <a16:creationId xmlns:a16="http://schemas.microsoft.com/office/drawing/2014/main" id="{A6D6212C-0783-4ACD-9881-385A15DBE5B3}"/>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10030328" y="4700588"/>
            <a:ext cx="1734867" cy="1734867"/>
          </a:xfrm>
          <a:custGeom>
            <a:avLst/>
            <a:gdLst>
              <a:gd name="connsiteX0" fmla="*/ 1722118 w 3444236"/>
              <a:gd name="connsiteY0" fmla="*/ 0 h 3444236"/>
              <a:gd name="connsiteX1" fmla="*/ 3444236 w 3444236"/>
              <a:gd name="connsiteY1" fmla="*/ 1722118 h 3444236"/>
              <a:gd name="connsiteX2" fmla="*/ 1722118 w 3444236"/>
              <a:gd name="connsiteY2" fmla="*/ 3444236 h 3444236"/>
              <a:gd name="connsiteX3" fmla="*/ 0 w 3444236"/>
              <a:gd name="connsiteY3" fmla="*/ 1722118 h 3444236"/>
              <a:gd name="connsiteX4" fmla="*/ 1722118 w 3444236"/>
              <a:gd name="connsiteY4" fmla="*/ 0 h 34442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4236" h="3444236">
                <a:moveTo>
                  <a:pt x="1722118" y="0"/>
                </a:moveTo>
                <a:cubicBezTo>
                  <a:pt x="2673218" y="0"/>
                  <a:pt x="3444236" y="771018"/>
                  <a:pt x="3444236" y="1722118"/>
                </a:cubicBezTo>
                <a:cubicBezTo>
                  <a:pt x="3444236" y="2673218"/>
                  <a:pt x="2673218" y="3444236"/>
                  <a:pt x="1722118" y="3444236"/>
                </a:cubicBezTo>
                <a:cubicBezTo>
                  <a:pt x="771018" y="3444236"/>
                  <a:pt x="0" y="2673218"/>
                  <a:pt x="0" y="1722118"/>
                </a:cubicBezTo>
                <a:cubicBezTo>
                  <a:pt x="0" y="771018"/>
                  <a:pt x="771018" y="0"/>
                  <a:pt x="1722118" y="0"/>
                </a:cubicBezTo>
                <a:close/>
              </a:path>
            </a:pathLst>
          </a:custGeom>
        </p:spPr>
      </p:pic>
      <p:sp>
        <p:nvSpPr>
          <p:cNvPr id="4" name="Prostokąt 3">
            <a:extLst>
              <a:ext uri="{FF2B5EF4-FFF2-40B4-BE49-F238E27FC236}">
                <a16:creationId xmlns:a16="http://schemas.microsoft.com/office/drawing/2014/main" id="{6A1F7005-6D84-4028-94E6-6533380079FF}"/>
              </a:ext>
            </a:extLst>
          </p:cNvPr>
          <p:cNvSpPr/>
          <p:nvPr/>
        </p:nvSpPr>
        <p:spPr>
          <a:xfrm>
            <a:off x="1272540" y="1292177"/>
            <a:ext cx="9616370" cy="2308324"/>
          </a:xfrm>
          <a:prstGeom prst="rect">
            <a:avLst/>
          </a:prstGeom>
        </p:spPr>
        <p:txBody>
          <a:bodyPr wrap="square">
            <a:spAutoFit/>
          </a:bodyPr>
          <a:lstStyle/>
          <a:p>
            <a:r>
              <a:rPr lang="pl-PL" i="1" u="sng" dirty="0"/>
              <a:t>Dotychczasowe brzmienie:</a:t>
            </a:r>
          </a:p>
          <a:p>
            <a:r>
              <a:rPr lang="pl-PL" dirty="0"/>
              <a:t>Art. 2. (1.1) Prawo tworzenia i wstępowania do związków zawodowych mają pracownicy bez względu na podstawę stosunku pracy, członkowie rolniczych spółdzielni produkcyjnych oraz osoby wykonujące pracę na podstawie umowy agencyjnej, jeżeli nie są pracodawcami. </a:t>
            </a:r>
          </a:p>
          <a:p>
            <a:endParaRPr lang="pl-PL" dirty="0"/>
          </a:p>
          <a:p>
            <a:r>
              <a:rPr lang="pl-PL" i="1" u="sng" dirty="0"/>
              <a:t>Nowe brzmienie:</a:t>
            </a:r>
          </a:p>
          <a:p>
            <a:r>
              <a:rPr lang="pl-PL" dirty="0"/>
              <a:t>1. </a:t>
            </a:r>
            <a:r>
              <a:rPr lang="pl-PL" b="1" dirty="0"/>
              <a:t>Prawo tworzenia i wstępowania do związków zawodowych przysługuje osobom wykonującym pracę zarobkową.</a:t>
            </a:r>
          </a:p>
        </p:txBody>
      </p:sp>
    </p:spTree>
    <p:extLst>
      <p:ext uri="{BB962C8B-B14F-4D97-AF65-F5344CB8AC3E}">
        <p14:creationId xmlns:p14="http://schemas.microsoft.com/office/powerpoint/2010/main" val="123207650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29">
            <a:extLst>
              <a:ext uri="{FF2B5EF4-FFF2-40B4-BE49-F238E27FC236}">
                <a16:creationId xmlns:a16="http://schemas.microsoft.com/office/drawing/2014/main" id="{79CC44B5-53F9-4F03-9EEB-4C3C821A6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1">
            <a:extLst>
              <a:ext uri="{FF2B5EF4-FFF2-40B4-BE49-F238E27FC236}">
                <a16:creationId xmlns:a16="http://schemas.microsoft.com/office/drawing/2014/main" id="{1A3688C8-DFCE-4CCD-BCF0-5FB239E50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30410"/>
            <a:ext cx="7005134" cy="4827590"/>
          </a:xfrm>
          <a:custGeom>
            <a:avLst/>
            <a:gdLst>
              <a:gd name="connsiteX0" fmla="*/ 1974535 w 7005134"/>
              <a:gd name="connsiteY0" fmla="*/ 0 h 4827590"/>
              <a:gd name="connsiteX1" fmla="*/ 7003848 w 7005134"/>
              <a:gd name="connsiteY1" fmla="*/ 4776721 h 4827590"/>
              <a:gd name="connsiteX2" fmla="*/ 7005134 w 7005134"/>
              <a:gd name="connsiteY2" fmla="*/ 4827590 h 4827590"/>
              <a:gd name="connsiteX3" fmla="*/ 0 w 7005134"/>
              <a:gd name="connsiteY3" fmla="*/ 4827590 h 4827590"/>
              <a:gd name="connsiteX4" fmla="*/ 0 w 7005134"/>
              <a:gd name="connsiteY4" fmla="*/ 402231 h 4827590"/>
              <a:gd name="connsiteX5" fmla="*/ 14349 w 7005134"/>
              <a:gd name="connsiteY5" fmla="*/ 395744 h 4827590"/>
              <a:gd name="connsiteX6" fmla="*/ 1974535 w 7005134"/>
              <a:gd name="connsiteY6" fmla="*/ 0 h 4827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05134" h="4827590">
                <a:moveTo>
                  <a:pt x="1974535" y="0"/>
                </a:moveTo>
                <a:cubicBezTo>
                  <a:pt x="4668853" y="0"/>
                  <a:pt x="6868971" y="2115921"/>
                  <a:pt x="7003848" y="4776721"/>
                </a:cubicBezTo>
                <a:lnTo>
                  <a:pt x="7005134" y="4827590"/>
                </a:lnTo>
                <a:lnTo>
                  <a:pt x="0" y="4827590"/>
                </a:lnTo>
                <a:lnTo>
                  <a:pt x="0" y="402231"/>
                </a:lnTo>
                <a:lnTo>
                  <a:pt x="14349" y="395744"/>
                </a:lnTo>
                <a:cubicBezTo>
                  <a:pt x="616832" y="140915"/>
                  <a:pt x="1279227" y="0"/>
                  <a:pt x="1974535" y="0"/>
                </a:cubicBezTo>
                <a:close/>
              </a:path>
            </a:pathLst>
          </a:cu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E9EA0DD-7987-4C83-B7DD-EDE9CF7F2DF3}"/>
              </a:ext>
            </a:extLst>
          </p:cNvPr>
          <p:cNvSpPr>
            <a:spLocks noGrp="1"/>
          </p:cNvSpPr>
          <p:nvPr>
            <p:ph type="ctrTitle"/>
          </p:nvPr>
        </p:nvSpPr>
        <p:spPr>
          <a:xfrm>
            <a:off x="1158239" y="718456"/>
            <a:ext cx="10606955" cy="3309059"/>
          </a:xfrm>
        </p:spPr>
        <p:txBody>
          <a:bodyPr>
            <a:normAutofit fontScale="90000"/>
          </a:bodyPr>
          <a:lstStyle/>
          <a:p>
            <a:pPr algn="l"/>
            <a:r>
              <a:rPr lang="pl-PL" sz="1600" b="1" dirty="0"/>
              <a:t>Art. 32 ust. 9 </a:t>
            </a:r>
            <a:r>
              <a:rPr lang="pl-PL" sz="1600" dirty="0"/>
              <a:t>– </a:t>
            </a:r>
            <a:r>
              <a:rPr lang="pl-PL" sz="1600" i="1" u="sng" dirty="0"/>
              <a:t>dotychczasowe brzmienie:</a:t>
            </a:r>
            <a:br>
              <a:rPr lang="pl-PL" sz="1600" i="1" u="sng" dirty="0"/>
            </a:br>
            <a:r>
              <a:rPr lang="pl-PL" sz="1600" dirty="0"/>
              <a:t>9. Ochrona przewidziana w ust. 1 przysługuje pracownikowi pełniącemu z wyboru funkcję związkową poza zakładową organizacją związkową, korzystającemu u pracodawcy z urlopu bezpłatnego lub ze zwolnienia z obowiązku świadczenia pracy. Ochrona przysługuje w okresie tego urlopu lub zwolnienia oraz przez rok po upływie tego okresu. Zgodę, o której mowa w ust. 1, wyraża właściwy statutowo organ organizacji związkowej, w której pracownik pełni albo pełnił tę funkcję.</a:t>
            </a:r>
            <a:br>
              <a:rPr lang="pl-PL" sz="1600" dirty="0"/>
            </a:br>
            <a:br>
              <a:rPr lang="pl-PL" sz="1600" dirty="0"/>
            </a:br>
            <a:r>
              <a:rPr lang="pl-PL" sz="1600" b="1" i="1" u="sng" dirty="0"/>
              <a:t>Nowe brzmienie:</a:t>
            </a:r>
            <a:br>
              <a:rPr lang="pl-PL" sz="1600" b="1" i="1" u="sng" dirty="0"/>
            </a:br>
            <a:r>
              <a:rPr lang="pl-PL" sz="1600" b="1" dirty="0"/>
              <a:t>9. Ochrona przewidziana w ust. 1 </a:t>
            </a:r>
            <a:r>
              <a:rPr lang="pl-PL" sz="1600" b="1" u="sng" dirty="0"/>
              <a:t>przysługuje osobie wykonującej pracę zarobkową </a:t>
            </a:r>
            <a:r>
              <a:rPr lang="pl-PL" sz="1600" b="1" dirty="0"/>
              <a:t>pełniącej z wyboru funkcję związkową poza zakładową organizacją związkową, korzystającej u pracodawcy z urlopu bezpłatnego lub ze zwolnienia z obowiązku świadczenia pracy. Ochrona przysługuje w okresie tego urlopu lub zwolnienia oraz przez rok po upływie tego okresu. Zgodę, o której mowa w ust. 1, wyraża właściwy statutowo organ organizacji związkowej, w której dana osoba pełni albo pełniła tę funkcję.</a:t>
            </a:r>
            <a:br>
              <a:rPr lang="pl-PL" sz="1600" b="1" dirty="0"/>
            </a:br>
            <a:br>
              <a:rPr lang="pl-PL" sz="1600" dirty="0"/>
            </a:br>
            <a:r>
              <a:rPr lang="pl-PL" sz="1600" b="1" i="1" u="sng" dirty="0"/>
              <a:t>Dodano ust. 9 (1). </a:t>
            </a:r>
            <a:br>
              <a:rPr lang="pl-PL" sz="1600" b="1" i="1" dirty="0"/>
            </a:br>
            <a:r>
              <a:rPr lang="pl-PL" sz="1600" b="1" i="1" dirty="0"/>
              <a:t>9 (1). Pracodawca powiadamia na piśmie zarząd zakładowej organizacji związkowej o liczbie osób stanowiących kadrę kierowniczą, o których mowa w ust. 5. Powiadomienie następuje w terminie 7 dni od dnia otrzymania pisemnego wniosku zarządu zakładowej organizacji związkowej. </a:t>
            </a:r>
            <a:br>
              <a:rPr lang="pl-PL" sz="1600" b="1" i="1" dirty="0"/>
            </a:br>
            <a:endParaRPr lang="pl-PL" sz="1400" b="1" i="1" dirty="0"/>
          </a:p>
        </p:txBody>
      </p:sp>
      <p:sp>
        <p:nvSpPr>
          <p:cNvPr id="3" name="Podtytuł 2">
            <a:extLst>
              <a:ext uri="{FF2B5EF4-FFF2-40B4-BE49-F238E27FC236}">
                <a16:creationId xmlns:a16="http://schemas.microsoft.com/office/drawing/2014/main" id="{FD7FC6DA-AAB2-485C-AFF2-74D8FDBEA89F}"/>
              </a:ext>
            </a:extLst>
          </p:cNvPr>
          <p:cNvSpPr>
            <a:spLocks noGrp="1"/>
          </p:cNvSpPr>
          <p:nvPr>
            <p:ph type="subTitle" idx="1"/>
          </p:nvPr>
        </p:nvSpPr>
        <p:spPr>
          <a:xfrm>
            <a:off x="1884784" y="5327780"/>
            <a:ext cx="5613296" cy="1028569"/>
          </a:xfrm>
        </p:spPr>
        <p:txBody>
          <a:bodyPr>
            <a:normAutofit/>
          </a:bodyPr>
          <a:lstStyle/>
          <a:p>
            <a:pPr algn="l"/>
            <a:r>
              <a:rPr lang="pl-PL" b="1" dirty="0"/>
              <a:t>FORUM ZWIĄZKÓW ZAWODOWYCH </a:t>
            </a:r>
          </a:p>
        </p:txBody>
      </p:sp>
      <p:cxnSp>
        <p:nvCxnSpPr>
          <p:cNvPr id="38" name="Straight Connector 33">
            <a:extLst>
              <a:ext uri="{FF2B5EF4-FFF2-40B4-BE49-F238E27FC236}">
                <a16:creationId xmlns:a16="http://schemas.microsoft.com/office/drawing/2014/main" id="{D598FBE3-48D2-40A2-B7E6-F485834C821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72540" y="4450080"/>
            <a:ext cx="1234440"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7" name="Obraz 6">
            <a:extLst>
              <a:ext uri="{FF2B5EF4-FFF2-40B4-BE49-F238E27FC236}">
                <a16:creationId xmlns:a16="http://schemas.microsoft.com/office/drawing/2014/main" id="{A6D6212C-0783-4ACD-9881-385A15DBE5B3}"/>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10030328" y="4700588"/>
            <a:ext cx="1734867" cy="1734867"/>
          </a:xfrm>
          <a:custGeom>
            <a:avLst/>
            <a:gdLst>
              <a:gd name="connsiteX0" fmla="*/ 1722118 w 3444236"/>
              <a:gd name="connsiteY0" fmla="*/ 0 h 3444236"/>
              <a:gd name="connsiteX1" fmla="*/ 3444236 w 3444236"/>
              <a:gd name="connsiteY1" fmla="*/ 1722118 h 3444236"/>
              <a:gd name="connsiteX2" fmla="*/ 1722118 w 3444236"/>
              <a:gd name="connsiteY2" fmla="*/ 3444236 h 3444236"/>
              <a:gd name="connsiteX3" fmla="*/ 0 w 3444236"/>
              <a:gd name="connsiteY3" fmla="*/ 1722118 h 3444236"/>
              <a:gd name="connsiteX4" fmla="*/ 1722118 w 3444236"/>
              <a:gd name="connsiteY4" fmla="*/ 0 h 34442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4236" h="3444236">
                <a:moveTo>
                  <a:pt x="1722118" y="0"/>
                </a:moveTo>
                <a:cubicBezTo>
                  <a:pt x="2673218" y="0"/>
                  <a:pt x="3444236" y="771018"/>
                  <a:pt x="3444236" y="1722118"/>
                </a:cubicBezTo>
                <a:cubicBezTo>
                  <a:pt x="3444236" y="2673218"/>
                  <a:pt x="2673218" y="3444236"/>
                  <a:pt x="1722118" y="3444236"/>
                </a:cubicBezTo>
                <a:cubicBezTo>
                  <a:pt x="771018" y="3444236"/>
                  <a:pt x="0" y="2673218"/>
                  <a:pt x="0" y="1722118"/>
                </a:cubicBezTo>
                <a:cubicBezTo>
                  <a:pt x="0" y="771018"/>
                  <a:pt x="771018" y="0"/>
                  <a:pt x="1722118" y="0"/>
                </a:cubicBezTo>
                <a:close/>
              </a:path>
            </a:pathLst>
          </a:custGeom>
        </p:spPr>
      </p:pic>
    </p:spTree>
    <p:extLst>
      <p:ext uri="{BB962C8B-B14F-4D97-AF65-F5344CB8AC3E}">
        <p14:creationId xmlns:p14="http://schemas.microsoft.com/office/powerpoint/2010/main" val="202752295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29">
            <a:extLst>
              <a:ext uri="{FF2B5EF4-FFF2-40B4-BE49-F238E27FC236}">
                <a16:creationId xmlns:a16="http://schemas.microsoft.com/office/drawing/2014/main" id="{79CC44B5-53F9-4F03-9EEB-4C3C821A6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1">
            <a:extLst>
              <a:ext uri="{FF2B5EF4-FFF2-40B4-BE49-F238E27FC236}">
                <a16:creationId xmlns:a16="http://schemas.microsoft.com/office/drawing/2014/main" id="{1A3688C8-DFCE-4CCD-BCF0-5FB239E50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30410"/>
            <a:ext cx="7005134" cy="4827590"/>
          </a:xfrm>
          <a:custGeom>
            <a:avLst/>
            <a:gdLst>
              <a:gd name="connsiteX0" fmla="*/ 1974535 w 7005134"/>
              <a:gd name="connsiteY0" fmla="*/ 0 h 4827590"/>
              <a:gd name="connsiteX1" fmla="*/ 7003848 w 7005134"/>
              <a:gd name="connsiteY1" fmla="*/ 4776721 h 4827590"/>
              <a:gd name="connsiteX2" fmla="*/ 7005134 w 7005134"/>
              <a:gd name="connsiteY2" fmla="*/ 4827590 h 4827590"/>
              <a:gd name="connsiteX3" fmla="*/ 0 w 7005134"/>
              <a:gd name="connsiteY3" fmla="*/ 4827590 h 4827590"/>
              <a:gd name="connsiteX4" fmla="*/ 0 w 7005134"/>
              <a:gd name="connsiteY4" fmla="*/ 402231 h 4827590"/>
              <a:gd name="connsiteX5" fmla="*/ 14349 w 7005134"/>
              <a:gd name="connsiteY5" fmla="*/ 395744 h 4827590"/>
              <a:gd name="connsiteX6" fmla="*/ 1974535 w 7005134"/>
              <a:gd name="connsiteY6" fmla="*/ 0 h 4827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05134" h="4827590">
                <a:moveTo>
                  <a:pt x="1974535" y="0"/>
                </a:moveTo>
                <a:cubicBezTo>
                  <a:pt x="4668853" y="0"/>
                  <a:pt x="6868971" y="2115921"/>
                  <a:pt x="7003848" y="4776721"/>
                </a:cubicBezTo>
                <a:lnTo>
                  <a:pt x="7005134" y="4827590"/>
                </a:lnTo>
                <a:lnTo>
                  <a:pt x="0" y="4827590"/>
                </a:lnTo>
                <a:lnTo>
                  <a:pt x="0" y="402231"/>
                </a:lnTo>
                <a:lnTo>
                  <a:pt x="14349" y="395744"/>
                </a:lnTo>
                <a:cubicBezTo>
                  <a:pt x="616832" y="140915"/>
                  <a:pt x="1279227" y="0"/>
                  <a:pt x="1974535" y="0"/>
                </a:cubicBezTo>
                <a:close/>
              </a:path>
            </a:pathLst>
          </a:cu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E9EA0DD-7987-4C83-B7DD-EDE9CF7F2DF3}"/>
              </a:ext>
            </a:extLst>
          </p:cNvPr>
          <p:cNvSpPr>
            <a:spLocks noGrp="1"/>
          </p:cNvSpPr>
          <p:nvPr>
            <p:ph type="ctrTitle"/>
          </p:nvPr>
        </p:nvSpPr>
        <p:spPr>
          <a:xfrm>
            <a:off x="1158239" y="718457"/>
            <a:ext cx="10606955" cy="1848574"/>
          </a:xfrm>
        </p:spPr>
        <p:txBody>
          <a:bodyPr>
            <a:normAutofit/>
          </a:bodyPr>
          <a:lstStyle/>
          <a:p>
            <a:pPr algn="l"/>
            <a:r>
              <a:rPr lang="pl-PL" sz="1600" i="1" u="sng" dirty="0"/>
              <a:t>Dodano ust. 9 (2) w art. 32 w brzmieniu</a:t>
            </a:r>
            <a:r>
              <a:rPr lang="pl-PL" sz="1600" dirty="0"/>
              <a:t>:</a:t>
            </a:r>
            <a:br>
              <a:rPr lang="pl-PL" sz="1600" dirty="0"/>
            </a:br>
            <a:r>
              <a:rPr lang="pl-PL" sz="1600" b="1" dirty="0"/>
              <a:t>9 (2). Zarząd zakładowej organizacji związkowej lub komitet założycielski zakładowej organizacji związkowej wskazują pracodawcy na piśmie osoby, których stosunek prawny podlega ochronie, o której mowa w ust. 1, poprzez podanie imienia i nazwiska tych osób, a także czasu trwania ochrony. </a:t>
            </a:r>
            <a:r>
              <a:rPr lang="pl-PL" sz="1600" b="1" u="sng" dirty="0"/>
              <a:t>Zmiany we wskazaniu są dokonywane przez zarząd lub komitet założycielski zakładowej organizacji związkowej na piśmie w terminie 7 dni od dnia zaistnienia zmiany.</a:t>
            </a:r>
            <a:endParaRPr lang="pl-PL" sz="1400" b="1" u="sng" dirty="0"/>
          </a:p>
        </p:txBody>
      </p:sp>
      <p:sp>
        <p:nvSpPr>
          <p:cNvPr id="3" name="Podtytuł 2">
            <a:extLst>
              <a:ext uri="{FF2B5EF4-FFF2-40B4-BE49-F238E27FC236}">
                <a16:creationId xmlns:a16="http://schemas.microsoft.com/office/drawing/2014/main" id="{FD7FC6DA-AAB2-485C-AFF2-74D8FDBEA89F}"/>
              </a:ext>
            </a:extLst>
          </p:cNvPr>
          <p:cNvSpPr>
            <a:spLocks noGrp="1"/>
          </p:cNvSpPr>
          <p:nvPr>
            <p:ph type="subTitle" idx="1"/>
          </p:nvPr>
        </p:nvSpPr>
        <p:spPr>
          <a:xfrm>
            <a:off x="1884784" y="5327780"/>
            <a:ext cx="5613296" cy="1028569"/>
          </a:xfrm>
        </p:spPr>
        <p:txBody>
          <a:bodyPr>
            <a:normAutofit/>
          </a:bodyPr>
          <a:lstStyle/>
          <a:p>
            <a:pPr algn="l"/>
            <a:r>
              <a:rPr lang="pl-PL" b="1" dirty="0"/>
              <a:t>FORUM ZWIĄZKÓW ZAWODOWYCH </a:t>
            </a:r>
          </a:p>
        </p:txBody>
      </p:sp>
      <p:cxnSp>
        <p:nvCxnSpPr>
          <p:cNvPr id="38" name="Straight Connector 33">
            <a:extLst>
              <a:ext uri="{FF2B5EF4-FFF2-40B4-BE49-F238E27FC236}">
                <a16:creationId xmlns:a16="http://schemas.microsoft.com/office/drawing/2014/main" id="{D598FBE3-48D2-40A2-B7E6-F485834C821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72540" y="4450080"/>
            <a:ext cx="1234440"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7" name="Obraz 6">
            <a:extLst>
              <a:ext uri="{FF2B5EF4-FFF2-40B4-BE49-F238E27FC236}">
                <a16:creationId xmlns:a16="http://schemas.microsoft.com/office/drawing/2014/main" id="{A6D6212C-0783-4ACD-9881-385A15DBE5B3}"/>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10030328" y="4700588"/>
            <a:ext cx="1734867" cy="1734867"/>
          </a:xfrm>
          <a:custGeom>
            <a:avLst/>
            <a:gdLst>
              <a:gd name="connsiteX0" fmla="*/ 1722118 w 3444236"/>
              <a:gd name="connsiteY0" fmla="*/ 0 h 3444236"/>
              <a:gd name="connsiteX1" fmla="*/ 3444236 w 3444236"/>
              <a:gd name="connsiteY1" fmla="*/ 1722118 h 3444236"/>
              <a:gd name="connsiteX2" fmla="*/ 1722118 w 3444236"/>
              <a:gd name="connsiteY2" fmla="*/ 3444236 h 3444236"/>
              <a:gd name="connsiteX3" fmla="*/ 0 w 3444236"/>
              <a:gd name="connsiteY3" fmla="*/ 1722118 h 3444236"/>
              <a:gd name="connsiteX4" fmla="*/ 1722118 w 3444236"/>
              <a:gd name="connsiteY4" fmla="*/ 0 h 34442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4236" h="3444236">
                <a:moveTo>
                  <a:pt x="1722118" y="0"/>
                </a:moveTo>
                <a:cubicBezTo>
                  <a:pt x="2673218" y="0"/>
                  <a:pt x="3444236" y="771018"/>
                  <a:pt x="3444236" y="1722118"/>
                </a:cubicBezTo>
                <a:cubicBezTo>
                  <a:pt x="3444236" y="2673218"/>
                  <a:pt x="2673218" y="3444236"/>
                  <a:pt x="1722118" y="3444236"/>
                </a:cubicBezTo>
                <a:cubicBezTo>
                  <a:pt x="771018" y="3444236"/>
                  <a:pt x="0" y="2673218"/>
                  <a:pt x="0" y="1722118"/>
                </a:cubicBezTo>
                <a:cubicBezTo>
                  <a:pt x="0" y="771018"/>
                  <a:pt x="771018" y="0"/>
                  <a:pt x="1722118" y="0"/>
                </a:cubicBezTo>
                <a:close/>
              </a:path>
            </a:pathLst>
          </a:custGeom>
        </p:spPr>
      </p:pic>
    </p:spTree>
    <p:extLst>
      <p:ext uri="{BB962C8B-B14F-4D97-AF65-F5344CB8AC3E}">
        <p14:creationId xmlns:p14="http://schemas.microsoft.com/office/powerpoint/2010/main" val="194669023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29">
            <a:extLst>
              <a:ext uri="{FF2B5EF4-FFF2-40B4-BE49-F238E27FC236}">
                <a16:creationId xmlns:a16="http://schemas.microsoft.com/office/drawing/2014/main" id="{79CC44B5-53F9-4F03-9EEB-4C3C821A6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1">
            <a:extLst>
              <a:ext uri="{FF2B5EF4-FFF2-40B4-BE49-F238E27FC236}">
                <a16:creationId xmlns:a16="http://schemas.microsoft.com/office/drawing/2014/main" id="{1A3688C8-DFCE-4CCD-BCF0-5FB239E50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30410"/>
            <a:ext cx="7005134" cy="4827590"/>
          </a:xfrm>
          <a:custGeom>
            <a:avLst/>
            <a:gdLst>
              <a:gd name="connsiteX0" fmla="*/ 1974535 w 7005134"/>
              <a:gd name="connsiteY0" fmla="*/ 0 h 4827590"/>
              <a:gd name="connsiteX1" fmla="*/ 7003848 w 7005134"/>
              <a:gd name="connsiteY1" fmla="*/ 4776721 h 4827590"/>
              <a:gd name="connsiteX2" fmla="*/ 7005134 w 7005134"/>
              <a:gd name="connsiteY2" fmla="*/ 4827590 h 4827590"/>
              <a:gd name="connsiteX3" fmla="*/ 0 w 7005134"/>
              <a:gd name="connsiteY3" fmla="*/ 4827590 h 4827590"/>
              <a:gd name="connsiteX4" fmla="*/ 0 w 7005134"/>
              <a:gd name="connsiteY4" fmla="*/ 402231 h 4827590"/>
              <a:gd name="connsiteX5" fmla="*/ 14349 w 7005134"/>
              <a:gd name="connsiteY5" fmla="*/ 395744 h 4827590"/>
              <a:gd name="connsiteX6" fmla="*/ 1974535 w 7005134"/>
              <a:gd name="connsiteY6" fmla="*/ 0 h 4827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05134" h="4827590">
                <a:moveTo>
                  <a:pt x="1974535" y="0"/>
                </a:moveTo>
                <a:cubicBezTo>
                  <a:pt x="4668853" y="0"/>
                  <a:pt x="6868971" y="2115921"/>
                  <a:pt x="7003848" y="4776721"/>
                </a:cubicBezTo>
                <a:lnTo>
                  <a:pt x="7005134" y="4827590"/>
                </a:lnTo>
                <a:lnTo>
                  <a:pt x="0" y="4827590"/>
                </a:lnTo>
                <a:lnTo>
                  <a:pt x="0" y="402231"/>
                </a:lnTo>
                <a:lnTo>
                  <a:pt x="14349" y="395744"/>
                </a:lnTo>
                <a:cubicBezTo>
                  <a:pt x="616832" y="140915"/>
                  <a:pt x="1279227" y="0"/>
                  <a:pt x="1974535" y="0"/>
                </a:cubicBezTo>
                <a:close/>
              </a:path>
            </a:pathLst>
          </a:cu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E9EA0DD-7987-4C83-B7DD-EDE9CF7F2DF3}"/>
              </a:ext>
            </a:extLst>
          </p:cNvPr>
          <p:cNvSpPr>
            <a:spLocks noGrp="1"/>
          </p:cNvSpPr>
          <p:nvPr>
            <p:ph type="ctrTitle"/>
          </p:nvPr>
        </p:nvSpPr>
        <p:spPr>
          <a:xfrm>
            <a:off x="1158239" y="718457"/>
            <a:ext cx="10606955" cy="2276414"/>
          </a:xfrm>
        </p:spPr>
        <p:txBody>
          <a:bodyPr>
            <a:normAutofit fontScale="90000"/>
          </a:bodyPr>
          <a:lstStyle/>
          <a:p>
            <a:pPr algn="l"/>
            <a:br>
              <a:rPr lang="pl-PL" sz="1600" b="1" dirty="0"/>
            </a:br>
            <a:r>
              <a:rPr lang="pl-PL" sz="1600" b="1" dirty="0"/>
              <a:t>Art. 33.</a:t>
            </a:r>
            <a:br>
              <a:rPr lang="pl-PL" sz="1600" b="1" dirty="0"/>
            </a:br>
            <a:br>
              <a:rPr lang="pl-PL" sz="1600" dirty="0"/>
            </a:br>
            <a:r>
              <a:rPr lang="pl-PL" sz="1600" i="1" u="sng" dirty="0"/>
              <a:t>Dotychczasowe brzmienie:</a:t>
            </a:r>
            <a:br>
              <a:rPr lang="pl-PL" sz="1600" i="1" u="sng" dirty="0"/>
            </a:br>
            <a:r>
              <a:rPr lang="pl-PL" sz="1600" dirty="0"/>
              <a:t>1. Pracodawca, na warunkach określonych w umowie, jest obowiązany udostępnić zakładowej organizacji związkowej pomieszczenia i urządzenia techniczne niezbędne do wykonywania działalności związkowej w zakładzie pracy.</a:t>
            </a:r>
            <a:br>
              <a:rPr lang="pl-PL" sz="1600" dirty="0"/>
            </a:br>
            <a:br>
              <a:rPr lang="pl-PL" sz="1600" dirty="0"/>
            </a:br>
            <a:r>
              <a:rPr lang="pl-PL" sz="1600" i="1" u="sng" dirty="0"/>
              <a:t>Nowe brzmienie:</a:t>
            </a:r>
            <a:br>
              <a:rPr lang="pl-PL" sz="1600" i="1" u="sng" dirty="0"/>
            </a:br>
            <a:r>
              <a:rPr lang="pl-PL" sz="1600" b="1" dirty="0"/>
              <a:t>1. Pracodawca, na warunkach określonych </a:t>
            </a:r>
            <a:r>
              <a:rPr lang="pl-PL" sz="1600" b="1" u="sng" dirty="0"/>
              <a:t>w układzie zbiorowym pracy </a:t>
            </a:r>
            <a:r>
              <a:rPr lang="pl-PL" sz="1600" b="1" dirty="0"/>
              <a:t>lub umowie, jest obowiązany udostępnić zakładowej organizacji związkowej pomieszczenia i urządzenia techniczne niezbędne do wykonywania działalności związkowej u pracodawcy</a:t>
            </a:r>
            <a:endParaRPr lang="pl-PL" sz="1400" b="1" dirty="0"/>
          </a:p>
        </p:txBody>
      </p:sp>
      <p:sp>
        <p:nvSpPr>
          <p:cNvPr id="3" name="Podtytuł 2">
            <a:extLst>
              <a:ext uri="{FF2B5EF4-FFF2-40B4-BE49-F238E27FC236}">
                <a16:creationId xmlns:a16="http://schemas.microsoft.com/office/drawing/2014/main" id="{FD7FC6DA-AAB2-485C-AFF2-74D8FDBEA89F}"/>
              </a:ext>
            </a:extLst>
          </p:cNvPr>
          <p:cNvSpPr>
            <a:spLocks noGrp="1"/>
          </p:cNvSpPr>
          <p:nvPr>
            <p:ph type="subTitle" idx="1"/>
          </p:nvPr>
        </p:nvSpPr>
        <p:spPr>
          <a:xfrm>
            <a:off x="1884784" y="5327780"/>
            <a:ext cx="5613296" cy="1028569"/>
          </a:xfrm>
        </p:spPr>
        <p:txBody>
          <a:bodyPr>
            <a:normAutofit/>
          </a:bodyPr>
          <a:lstStyle/>
          <a:p>
            <a:pPr algn="l"/>
            <a:r>
              <a:rPr lang="pl-PL" b="1" dirty="0"/>
              <a:t>FORUM ZWIĄZKÓW ZAWODOWYCH </a:t>
            </a:r>
          </a:p>
        </p:txBody>
      </p:sp>
      <p:cxnSp>
        <p:nvCxnSpPr>
          <p:cNvPr id="38" name="Straight Connector 33">
            <a:extLst>
              <a:ext uri="{FF2B5EF4-FFF2-40B4-BE49-F238E27FC236}">
                <a16:creationId xmlns:a16="http://schemas.microsoft.com/office/drawing/2014/main" id="{D598FBE3-48D2-40A2-B7E6-F485834C821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72540" y="4450080"/>
            <a:ext cx="1234440"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7" name="Obraz 6">
            <a:extLst>
              <a:ext uri="{FF2B5EF4-FFF2-40B4-BE49-F238E27FC236}">
                <a16:creationId xmlns:a16="http://schemas.microsoft.com/office/drawing/2014/main" id="{A6D6212C-0783-4ACD-9881-385A15DBE5B3}"/>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10030328" y="4700588"/>
            <a:ext cx="1734867" cy="1734867"/>
          </a:xfrm>
          <a:custGeom>
            <a:avLst/>
            <a:gdLst>
              <a:gd name="connsiteX0" fmla="*/ 1722118 w 3444236"/>
              <a:gd name="connsiteY0" fmla="*/ 0 h 3444236"/>
              <a:gd name="connsiteX1" fmla="*/ 3444236 w 3444236"/>
              <a:gd name="connsiteY1" fmla="*/ 1722118 h 3444236"/>
              <a:gd name="connsiteX2" fmla="*/ 1722118 w 3444236"/>
              <a:gd name="connsiteY2" fmla="*/ 3444236 h 3444236"/>
              <a:gd name="connsiteX3" fmla="*/ 0 w 3444236"/>
              <a:gd name="connsiteY3" fmla="*/ 1722118 h 3444236"/>
              <a:gd name="connsiteX4" fmla="*/ 1722118 w 3444236"/>
              <a:gd name="connsiteY4" fmla="*/ 0 h 34442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4236" h="3444236">
                <a:moveTo>
                  <a:pt x="1722118" y="0"/>
                </a:moveTo>
                <a:cubicBezTo>
                  <a:pt x="2673218" y="0"/>
                  <a:pt x="3444236" y="771018"/>
                  <a:pt x="3444236" y="1722118"/>
                </a:cubicBezTo>
                <a:cubicBezTo>
                  <a:pt x="3444236" y="2673218"/>
                  <a:pt x="2673218" y="3444236"/>
                  <a:pt x="1722118" y="3444236"/>
                </a:cubicBezTo>
                <a:cubicBezTo>
                  <a:pt x="771018" y="3444236"/>
                  <a:pt x="0" y="2673218"/>
                  <a:pt x="0" y="1722118"/>
                </a:cubicBezTo>
                <a:cubicBezTo>
                  <a:pt x="0" y="771018"/>
                  <a:pt x="771018" y="0"/>
                  <a:pt x="1722118" y="0"/>
                </a:cubicBezTo>
                <a:close/>
              </a:path>
            </a:pathLst>
          </a:custGeom>
        </p:spPr>
      </p:pic>
    </p:spTree>
    <p:extLst>
      <p:ext uri="{BB962C8B-B14F-4D97-AF65-F5344CB8AC3E}">
        <p14:creationId xmlns:p14="http://schemas.microsoft.com/office/powerpoint/2010/main" val="204783149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29">
            <a:extLst>
              <a:ext uri="{FF2B5EF4-FFF2-40B4-BE49-F238E27FC236}">
                <a16:creationId xmlns:a16="http://schemas.microsoft.com/office/drawing/2014/main" id="{79CC44B5-53F9-4F03-9EEB-4C3C821A6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1">
            <a:extLst>
              <a:ext uri="{FF2B5EF4-FFF2-40B4-BE49-F238E27FC236}">
                <a16:creationId xmlns:a16="http://schemas.microsoft.com/office/drawing/2014/main" id="{1A3688C8-DFCE-4CCD-BCF0-5FB239E50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30410"/>
            <a:ext cx="7005134" cy="4827590"/>
          </a:xfrm>
          <a:custGeom>
            <a:avLst/>
            <a:gdLst>
              <a:gd name="connsiteX0" fmla="*/ 1974535 w 7005134"/>
              <a:gd name="connsiteY0" fmla="*/ 0 h 4827590"/>
              <a:gd name="connsiteX1" fmla="*/ 7003848 w 7005134"/>
              <a:gd name="connsiteY1" fmla="*/ 4776721 h 4827590"/>
              <a:gd name="connsiteX2" fmla="*/ 7005134 w 7005134"/>
              <a:gd name="connsiteY2" fmla="*/ 4827590 h 4827590"/>
              <a:gd name="connsiteX3" fmla="*/ 0 w 7005134"/>
              <a:gd name="connsiteY3" fmla="*/ 4827590 h 4827590"/>
              <a:gd name="connsiteX4" fmla="*/ 0 w 7005134"/>
              <a:gd name="connsiteY4" fmla="*/ 402231 h 4827590"/>
              <a:gd name="connsiteX5" fmla="*/ 14349 w 7005134"/>
              <a:gd name="connsiteY5" fmla="*/ 395744 h 4827590"/>
              <a:gd name="connsiteX6" fmla="*/ 1974535 w 7005134"/>
              <a:gd name="connsiteY6" fmla="*/ 0 h 4827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05134" h="4827590">
                <a:moveTo>
                  <a:pt x="1974535" y="0"/>
                </a:moveTo>
                <a:cubicBezTo>
                  <a:pt x="4668853" y="0"/>
                  <a:pt x="6868971" y="2115921"/>
                  <a:pt x="7003848" y="4776721"/>
                </a:cubicBezTo>
                <a:lnTo>
                  <a:pt x="7005134" y="4827590"/>
                </a:lnTo>
                <a:lnTo>
                  <a:pt x="0" y="4827590"/>
                </a:lnTo>
                <a:lnTo>
                  <a:pt x="0" y="402231"/>
                </a:lnTo>
                <a:lnTo>
                  <a:pt x="14349" y="395744"/>
                </a:lnTo>
                <a:cubicBezTo>
                  <a:pt x="616832" y="140915"/>
                  <a:pt x="1279227" y="0"/>
                  <a:pt x="1974535" y="0"/>
                </a:cubicBezTo>
                <a:close/>
              </a:path>
            </a:pathLst>
          </a:cu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E9EA0DD-7987-4C83-B7DD-EDE9CF7F2DF3}"/>
              </a:ext>
            </a:extLst>
          </p:cNvPr>
          <p:cNvSpPr>
            <a:spLocks noGrp="1"/>
          </p:cNvSpPr>
          <p:nvPr>
            <p:ph type="ctrTitle"/>
          </p:nvPr>
        </p:nvSpPr>
        <p:spPr>
          <a:xfrm>
            <a:off x="1158239" y="718457"/>
            <a:ext cx="10606955" cy="3048200"/>
          </a:xfrm>
        </p:spPr>
        <p:txBody>
          <a:bodyPr>
            <a:normAutofit fontScale="90000"/>
          </a:bodyPr>
          <a:lstStyle/>
          <a:p>
            <a:pPr algn="l"/>
            <a:br>
              <a:rPr lang="pl-PL" sz="1600" dirty="0"/>
            </a:br>
            <a:r>
              <a:rPr lang="pl-PL" sz="1600" i="1" u="sng" dirty="0"/>
              <a:t>Dotychczasowe brzmienie:</a:t>
            </a:r>
            <a:br>
              <a:rPr lang="pl-PL" sz="1600" i="1" u="sng" dirty="0"/>
            </a:br>
            <a:r>
              <a:rPr lang="pl-PL" sz="1600" dirty="0"/>
              <a:t>Art. 33 (1). </a:t>
            </a:r>
            <a:br>
              <a:rPr lang="pl-PL" sz="1600" dirty="0"/>
            </a:br>
            <a:r>
              <a:rPr lang="pl-PL" sz="1600" dirty="0"/>
              <a:t>1. Pracodawca, na pisemny wniosek zakładowej organizacji związkowej i za pisemną zgodą pracownika, jest obowiązany pobierać z wynagrodzenia pracownika składkę związkową w zadeklarowanej przez niego wysokości. </a:t>
            </a:r>
            <a:br>
              <a:rPr lang="pl-PL" sz="1600" dirty="0"/>
            </a:br>
            <a:r>
              <a:rPr lang="pl-PL" sz="1600" dirty="0"/>
              <a:t>2. Pracodawca jest obowiązany niezwłocznie przekazywać kwoty pobranych składek związkowych na rachunek bankowy wskazany przez zakładową organizację związkową.]  </a:t>
            </a:r>
            <a:br>
              <a:rPr lang="pl-PL" sz="1600" dirty="0"/>
            </a:br>
            <a:br>
              <a:rPr lang="pl-PL" sz="1600" dirty="0"/>
            </a:br>
            <a:r>
              <a:rPr lang="pl-PL" sz="1600" i="1" u="sng" dirty="0"/>
              <a:t>Nowe brzmienie</a:t>
            </a:r>
            <a:r>
              <a:rPr lang="pl-PL" sz="1600" dirty="0"/>
              <a:t>:</a:t>
            </a:r>
            <a:br>
              <a:rPr lang="pl-PL" sz="1600" dirty="0"/>
            </a:br>
            <a:r>
              <a:rPr lang="pl-PL" sz="1600" b="1" dirty="0"/>
              <a:t>Art. 33 (1). </a:t>
            </a:r>
            <a:br>
              <a:rPr lang="pl-PL" sz="1600" b="1" dirty="0"/>
            </a:br>
            <a:r>
              <a:rPr lang="pl-PL" sz="1600" b="1" dirty="0"/>
              <a:t>1. Pracodawca, na pisemny wniosek zakładowej organizacji związkowej i za pisemną zgodą osoby wykonującej pracę zarobkową, jest obowiązany pobierać z wynagrodzenia tej osoby składkę związkową w zadeklarowanej przez nią wysokości. </a:t>
            </a:r>
            <a:br>
              <a:rPr lang="pl-PL" sz="1600" b="1" dirty="0"/>
            </a:br>
            <a:r>
              <a:rPr lang="pl-PL" sz="1600" b="1" dirty="0"/>
              <a:t>2. Pracodawca jest obowiązany niezwłocznie przekazywać kwoty pobranych składek związkowych na rachunek bankowy lub rachunek w spółdzielczej kasie oszczędnościowo-kredytowej wskazany przez zakładową organizację związkową</a:t>
            </a:r>
            <a:br>
              <a:rPr lang="pl-PL" sz="1600" b="1" dirty="0"/>
            </a:br>
            <a:endParaRPr lang="pl-PL" sz="1400" b="1" dirty="0"/>
          </a:p>
        </p:txBody>
      </p:sp>
      <p:sp>
        <p:nvSpPr>
          <p:cNvPr id="3" name="Podtytuł 2">
            <a:extLst>
              <a:ext uri="{FF2B5EF4-FFF2-40B4-BE49-F238E27FC236}">
                <a16:creationId xmlns:a16="http://schemas.microsoft.com/office/drawing/2014/main" id="{FD7FC6DA-AAB2-485C-AFF2-74D8FDBEA89F}"/>
              </a:ext>
            </a:extLst>
          </p:cNvPr>
          <p:cNvSpPr>
            <a:spLocks noGrp="1"/>
          </p:cNvSpPr>
          <p:nvPr>
            <p:ph type="subTitle" idx="1"/>
          </p:nvPr>
        </p:nvSpPr>
        <p:spPr>
          <a:xfrm>
            <a:off x="1884784" y="5327780"/>
            <a:ext cx="5613296" cy="1028569"/>
          </a:xfrm>
        </p:spPr>
        <p:txBody>
          <a:bodyPr>
            <a:normAutofit/>
          </a:bodyPr>
          <a:lstStyle/>
          <a:p>
            <a:pPr algn="l"/>
            <a:r>
              <a:rPr lang="pl-PL" b="1" dirty="0"/>
              <a:t>FORUM ZWIĄZKÓW ZAWODOWYCH </a:t>
            </a:r>
          </a:p>
        </p:txBody>
      </p:sp>
      <p:cxnSp>
        <p:nvCxnSpPr>
          <p:cNvPr id="38" name="Straight Connector 33">
            <a:extLst>
              <a:ext uri="{FF2B5EF4-FFF2-40B4-BE49-F238E27FC236}">
                <a16:creationId xmlns:a16="http://schemas.microsoft.com/office/drawing/2014/main" id="{D598FBE3-48D2-40A2-B7E6-F485834C821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72540" y="4450080"/>
            <a:ext cx="1234440"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7" name="Obraz 6">
            <a:extLst>
              <a:ext uri="{FF2B5EF4-FFF2-40B4-BE49-F238E27FC236}">
                <a16:creationId xmlns:a16="http://schemas.microsoft.com/office/drawing/2014/main" id="{A6D6212C-0783-4ACD-9881-385A15DBE5B3}"/>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10030328" y="4700588"/>
            <a:ext cx="1734867" cy="1734867"/>
          </a:xfrm>
          <a:custGeom>
            <a:avLst/>
            <a:gdLst>
              <a:gd name="connsiteX0" fmla="*/ 1722118 w 3444236"/>
              <a:gd name="connsiteY0" fmla="*/ 0 h 3444236"/>
              <a:gd name="connsiteX1" fmla="*/ 3444236 w 3444236"/>
              <a:gd name="connsiteY1" fmla="*/ 1722118 h 3444236"/>
              <a:gd name="connsiteX2" fmla="*/ 1722118 w 3444236"/>
              <a:gd name="connsiteY2" fmla="*/ 3444236 h 3444236"/>
              <a:gd name="connsiteX3" fmla="*/ 0 w 3444236"/>
              <a:gd name="connsiteY3" fmla="*/ 1722118 h 3444236"/>
              <a:gd name="connsiteX4" fmla="*/ 1722118 w 3444236"/>
              <a:gd name="connsiteY4" fmla="*/ 0 h 34442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4236" h="3444236">
                <a:moveTo>
                  <a:pt x="1722118" y="0"/>
                </a:moveTo>
                <a:cubicBezTo>
                  <a:pt x="2673218" y="0"/>
                  <a:pt x="3444236" y="771018"/>
                  <a:pt x="3444236" y="1722118"/>
                </a:cubicBezTo>
                <a:cubicBezTo>
                  <a:pt x="3444236" y="2673218"/>
                  <a:pt x="2673218" y="3444236"/>
                  <a:pt x="1722118" y="3444236"/>
                </a:cubicBezTo>
                <a:cubicBezTo>
                  <a:pt x="771018" y="3444236"/>
                  <a:pt x="0" y="2673218"/>
                  <a:pt x="0" y="1722118"/>
                </a:cubicBezTo>
                <a:cubicBezTo>
                  <a:pt x="0" y="771018"/>
                  <a:pt x="771018" y="0"/>
                  <a:pt x="1722118" y="0"/>
                </a:cubicBezTo>
                <a:close/>
              </a:path>
            </a:pathLst>
          </a:custGeom>
        </p:spPr>
      </p:pic>
    </p:spTree>
    <p:extLst>
      <p:ext uri="{BB962C8B-B14F-4D97-AF65-F5344CB8AC3E}">
        <p14:creationId xmlns:p14="http://schemas.microsoft.com/office/powerpoint/2010/main" val="99244862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29">
            <a:extLst>
              <a:ext uri="{FF2B5EF4-FFF2-40B4-BE49-F238E27FC236}">
                <a16:creationId xmlns:a16="http://schemas.microsoft.com/office/drawing/2014/main" id="{79CC44B5-53F9-4F03-9EEB-4C3C821A6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1">
            <a:extLst>
              <a:ext uri="{FF2B5EF4-FFF2-40B4-BE49-F238E27FC236}">
                <a16:creationId xmlns:a16="http://schemas.microsoft.com/office/drawing/2014/main" id="{1A3688C8-DFCE-4CCD-BCF0-5FB239E50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30410"/>
            <a:ext cx="7005134" cy="4827590"/>
          </a:xfrm>
          <a:custGeom>
            <a:avLst/>
            <a:gdLst>
              <a:gd name="connsiteX0" fmla="*/ 1974535 w 7005134"/>
              <a:gd name="connsiteY0" fmla="*/ 0 h 4827590"/>
              <a:gd name="connsiteX1" fmla="*/ 7003848 w 7005134"/>
              <a:gd name="connsiteY1" fmla="*/ 4776721 h 4827590"/>
              <a:gd name="connsiteX2" fmla="*/ 7005134 w 7005134"/>
              <a:gd name="connsiteY2" fmla="*/ 4827590 h 4827590"/>
              <a:gd name="connsiteX3" fmla="*/ 0 w 7005134"/>
              <a:gd name="connsiteY3" fmla="*/ 4827590 h 4827590"/>
              <a:gd name="connsiteX4" fmla="*/ 0 w 7005134"/>
              <a:gd name="connsiteY4" fmla="*/ 402231 h 4827590"/>
              <a:gd name="connsiteX5" fmla="*/ 14349 w 7005134"/>
              <a:gd name="connsiteY5" fmla="*/ 395744 h 4827590"/>
              <a:gd name="connsiteX6" fmla="*/ 1974535 w 7005134"/>
              <a:gd name="connsiteY6" fmla="*/ 0 h 4827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05134" h="4827590">
                <a:moveTo>
                  <a:pt x="1974535" y="0"/>
                </a:moveTo>
                <a:cubicBezTo>
                  <a:pt x="4668853" y="0"/>
                  <a:pt x="6868971" y="2115921"/>
                  <a:pt x="7003848" y="4776721"/>
                </a:cubicBezTo>
                <a:lnTo>
                  <a:pt x="7005134" y="4827590"/>
                </a:lnTo>
                <a:lnTo>
                  <a:pt x="0" y="4827590"/>
                </a:lnTo>
                <a:lnTo>
                  <a:pt x="0" y="402231"/>
                </a:lnTo>
                <a:lnTo>
                  <a:pt x="14349" y="395744"/>
                </a:lnTo>
                <a:cubicBezTo>
                  <a:pt x="616832" y="140915"/>
                  <a:pt x="1279227" y="0"/>
                  <a:pt x="1974535" y="0"/>
                </a:cubicBezTo>
                <a:close/>
              </a:path>
            </a:pathLst>
          </a:cu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E9EA0DD-7987-4C83-B7DD-EDE9CF7F2DF3}"/>
              </a:ext>
            </a:extLst>
          </p:cNvPr>
          <p:cNvSpPr>
            <a:spLocks noGrp="1"/>
          </p:cNvSpPr>
          <p:nvPr>
            <p:ph type="ctrTitle"/>
          </p:nvPr>
        </p:nvSpPr>
        <p:spPr>
          <a:xfrm>
            <a:off x="1158239" y="718457"/>
            <a:ext cx="10606955" cy="1438946"/>
          </a:xfrm>
        </p:spPr>
        <p:txBody>
          <a:bodyPr>
            <a:normAutofit/>
          </a:bodyPr>
          <a:lstStyle/>
          <a:p>
            <a:pPr algn="l"/>
            <a:br>
              <a:rPr lang="pl-PL" sz="1600" b="1" dirty="0"/>
            </a:br>
            <a:r>
              <a:rPr lang="pl-PL" sz="1600" b="1" dirty="0"/>
              <a:t>Zmiany w przepisy dot. międzyzakładowej organizacji związkowej  - art. 34 i następne - związane są z ich dostosowaniem do nowej definicji „osoby wykonującej pracę zarobkową” </a:t>
            </a:r>
            <a:endParaRPr lang="pl-PL" sz="1400" b="1" dirty="0"/>
          </a:p>
        </p:txBody>
      </p:sp>
      <p:sp>
        <p:nvSpPr>
          <p:cNvPr id="3" name="Podtytuł 2">
            <a:extLst>
              <a:ext uri="{FF2B5EF4-FFF2-40B4-BE49-F238E27FC236}">
                <a16:creationId xmlns:a16="http://schemas.microsoft.com/office/drawing/2014/main" id="{FD7FC6DA-AAB2-485C-AFF2-74D8FDBEA89F}"/>
              </a:ext>
            </a:extLst>
          </p:cNvPr>
          <p:cNvSpPr>
            <a:spLocks noGrp="1"/>
          </p:cNvSpPr>
          <p:nvPr>
            <p:ph type="subTitle" idx="1"/>
          </p:nvPr>
        </p:nvSpPr>
        <p:spPr>
          <a:xfrm>
            <a:off x="1884784" y="5327780"/>
            <a:ext cx="5613296" cy="1028569"/>
          </a:xfrm>
        </p:spPr>
        <p:txBody>
          <a:bodyPr>
            <a:normAutofit/>
          </a:bodyPr>
          <a:lstStyle/>
          <a:p>
            <a:pPr algn="l"/>
            <a:r>
              <a:rPr lang="pl-PL" b="1" dirty="0"/>
              <a:t>FORUM ZWIĄZKÓW ZAWODOWYCH </a:t>
            </a:r>
          </a:p>
        </p:txBody>
      </p:sp>
      <p:cxnSp>
        <p:nvCxnSpPr>
          <p:cNvPr id="38" name="Straight Connector 33">
            <a:extLst>
              <a:ext uri="{FF2B5EF4-FFF2-40B4-BE49-F238E27FC236}">
                <a16:creationId xmlns:a16="http://schemas.microsoft.com/office/drawing/2014/main" id="{D598FBE3-48D2-40A2-B7E6-F485834C821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72540" y="4450080"/>
            <a:ext cx="1234440"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7" name="Obraz 6">
            <a:extLst>
              <a:ext uri="{FF2B5EF4-FFF2-40B4-BE49-F238E27FC236}">
                <a16:creationId xmlns:a16="http://schemas.microsoft.com/office/drawing/2014/main" id="{A6D6212C-0783-4ACD-9881-385A15DBE5B3}"/>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10030328" y="4700588"/>
            <a:ext cx="1734867" cy="1734867"/>
          </a:xfrm>
          <a:custGeom>
            <a:avLst/>
            <a:gdLst>
              <a:gd name="connsiteX0" fmla="*/ 1722118 w 3444236"/>
              <a:gd name="connsiteY0" fmla="*/ 0 h 3444236"/>
              <a:gd name="connsiteX1" fmla="*/ 3444236 w 3444236"/>
              <a:gd name="connsiteY1" fmla="*/ 1722118 h 3444236"/>
              <a:gd name="connsiteX2" fmla="*/ 1722118 w 3444236"/>
              <a:gd name="connsiteY2" fmla="*/ 3444236 h 3444236"/>
              <a:gd name="connsiteX3" fmla="*/ 0 w 3444236"/>
              <a:gd name="connsiteY3" fmla="*/ 1722118 h 3444236"/>
              <a:gd name="connsiteX4" fmla="*/ 1722118 w 3444236"/>
              <a:gd name="connsiteY4" fmla="*/ 0 h 34442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4236" h="3444236">
                <a:moveTo>
                  <a:pt x="1722118" y="0"/>
                </a:moveTo>
                <a:cubicBezTo>
                  <a:pt x="2673218" y="0"/>
                  <a:pt x="3444236" y="771018"/>
                  <a:pt x="3444236" y="1722118"/>
                </a:cubicBezTo>
                <a:cubicBezTo>
                  <a:pt x="3444236" y="2673218"/>
                  <a:pt x="2673218" y="3444236"/>
                  <a:pt x="1722118" y="3444236"/>
                </a:cubicBezTo>
                <a:cubicBezTo>
                  <a:pt x="771018" y="3444236"/>
                  <a:pt x="0" y="2673218"/>
                  <a:pt x="0" y="1722118"/>
                </a:cubicBezTo>
                <a:cubicBezTo>
                  <a:pt x="0" y="771018"/>
                  <a:pt x="771018" y="0"/>
                  <a:pt x="1722118" y="0"/>
                </a:cubicBezTo>
                <a:close/>
              </a:path>
            </a:pathLst>
          </a:custGeom>
        </p:spPr>
      </p:pic>
    </p:spTree>
    <p:extLst>
      <p:ext uri="{BB962C8B-B14F-4D97-AF65-F5344CB8AC3E}">
        <p14:creationId xmlns:p14="http://schemas.microsoft.com/office/powerpoint/2010/main" val="297205677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29">
            <a:extLst>
              <a:ext uri="{FF2B5EF4-FFF2-40B4-BE49-F238E27FC236}">
                <a16:creationId xmlns:a16="http://schemas.microsoft.com/office/drawing/2014/main" id="{79CC44B5-53F9-4F03-9EEB-4C3C821A6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1">
            <a:extLst>
              <a:ext uri="{FF2B5EF4-FFF2-40B4-BE49-F238E27FC236}">
                <a16:creationId xmlns:a16="http://schemas.microsoft.com/office/drawing/2014/main" id="{1A3688C8-DFCE-4CCD-BCF0-5FB239E50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30410"/>
            <a:ext cx="7005134" cy="4827590"/>
          </a:xfrm>
          <a:custGeom>
            <a:avLst/>
            <a:gdLst>
              <a:gd name="connsiteX0" fmla="*/ 1974535 w 7005134"/>
              <a:gd name="connsiteY0" fmla="*/ 0 h 4827590"/>
              <a:gd name="connsiteX1" fmla="*/ 7003848 w 7005134"/>
              <a:gd name="connsiteY1" fmla="*/ 4776721 h 4827590"/>
              <a:gd name="connsiteX2" fmla="*/ 7005134 w 7005134"/>
              <a:gd name="connsiteY2" fmla="*/ 4827590 h 4827590"/>
              <a:gd name="connsiteX3" fmla="*/ 0 w 7005134"/>
              <a:gd name="connsiteY3" fmla="*/ 4827590 h 4827590"/>
              <a:gd name="connsiteX4" fmla="*/ 0 w 7005134"/>
              <a:gd name="connsiteY4" fmla="*/ 402231 h 4827590"/>
              <a:gd name="connsiteX5" fmla="*/ 14349 w 7005134"/>
              <a:gd name="connsiteY5" fmla="*/ 395744 h 4827590"/>
              <a:gd name="connsiteX6" fmla="*/ 1974535 w 7005134"/>
              <a:gd name="connsiteY6" fmla="*/ 0 h 4827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05134" h="4827590">
                <a:moveTo>
                  <a:pt x="1974535" y="0"/>
                </a:moveTo>
                <a:cubicBezTo>
                  <a:pt x="4668853" y="0"/>
                  <a:pt x="6868971" y="2115921"/>
                  <a:pt x="7003848" y="4776721"/>
                </a:cubicBezTo>
                <a:lnTo>
                  <a:pt x="7005134" y="4827590"/>
                </a:lnTo>
                <a:lnTo>
                  <a:pt x="0" y="4827590"/>
                </a:lnTo>
                <a:lnTo>
                  <a:pt x="0" y="402231"/>
                </a:lnTo>
                <a:lnTo>
                  <a:pt x="14349" y="395744"/>
                </a:lnTo>
                <a:cubicBezTo>
                  <a:pt x="616832" y="140915"/>
                  <a:pt x="1279227" y="0"/>
                  <a:pt x="1974535" y="0"/>
                </a:cubicBezTo>
                <a:close/>
              </a:path>
            </a:pathLst>
          </a:cu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E9EA0DD-7987-4C83-B7DD-EDE9CF7F2DF3}"/>
              </a:ext>
            </a:extLst>
          </p:cNvPr>
          <p:cNvSpPr>
            <a:spLocks noGrp="1"/>
          </p:cNvSpPr>
          <p:nvPr>
            <p:ph type="ctrTitle"/>
          </p:nvPr>
        </p:nvSpPr>
        <p:spPr>
          <a:xfrm>
            <a:off x="1158239" y="718457"/>
            <a:ext cx="10606955" cy="2276414"/>
          </a:xfrm>
        </p:spPr>
        <p:txBody>
          <a:bodyPr>
            <a:normAutofit fontScale="90000"/>
          </a:bodyPr>
          <a:lstStyle/>
          <a:p>
            <a:pPr algn="l"/>
            <a:br>
              <a:rPr lang="pl-PL" sz="1600" b="1" dirty="0"/>
            </a:br>
            <a:r>
              <a:rPr lang="pl-PL" sz="1600" b="1" dirty="0"/>
              <a:t>Przepisy karne</a:t>
            </a:r>
            <a:br>
              <a:rPr lang="pl-PL" sz="1600" b="1" dirty="0"/>
            </a:br>
            <a:br>
              <a:rPr lang="pl-PL" sz="1600" b="1" dirty="0"/>
            </a:br>
            <a:r>
              <a:rPr lang="pl-PL" sz="1600" u="sng" dirty="0"/>
              <a:t>art. 35 ust. 1 </a:t>
            </a:r>
            <a:r>
              <a:rPr lang="pl-PL" sz="1600" dirty="0"/>
              <a:t>– Kto w związku z zajmowanym stanowiskiem lub pełnioną funkcją:</a:t>
            </a:r>
            <a:br>
              <a:rPr lang="pl-PL" sz="1600" dirty="0"/>
            </a:br>
            <a:br>
              <a:rPr lang="pl-PL" sz="1600" dirty="0"/>
            </a:br>
            <a:r>
              <a:rPr lang="pl-PL" sz="1600" i="1" u="sng" dirty="0"/>
              <a:t>Dotychczasowe brzmienie:</a:t>
            </a:r>
            <a:br>
              <a:rPr lang="pl-PL" sz="1600" i="1" u="sng" dirty="0"/>
            </a:br>
            <a:r>
              <a:rPr lang="pl-PL" sz="1600" dirty="0"/>
              <a:t>3.dyskryminuje pracownika z powodu przynależności do związku zawodowego, pozostawania poza związkiem zawodowym lub wykonywania funkcji związkowej,</a:t>
            </a:r>
            <a:br>
              <a:rPr lang="pl-PL" sz="1600" dirty="0"/>
            </a:br>
            <a:br>
              <a:rPr lang="pl-PL" sz="1600" dirty="0"/>
            </a:br>
            <a:r>
              <a:rPr lang="pl-PL" sz="1600" i="1" u="sng" dirty="0"/>
              <a:t>Nowe brzmienie:</a:t>
            </a:r>
            <a:br>
              <a:rPr lang="pl-PL" sz="1600" i="1" u="sng" dirty="0"/>
            </a:br>
            <a:r>
              <a:rPr lang="pl-PL" sz="1600" b="1" dirty="0"/>
              <a:t>3) dyskryminuje, wbrew zakazowi, o którym mowa w art. 3 ust. 1, z powodu przynależności do związku zawodowego, pozostawania poza związkiem zawodowym lub wykonywania funkcji związkowej, </a:t>
            </a:r>
            <a:endParaRPr lang="pl-PL" sz="1400" b="1" dirty="0"/>
          </a:p>
        </p:txBody>
      </p:sp>
      <p:sp>
        <p:nvSpPr>
          <p:cNvPr id="3" name="Podtytuł 2">
            <a:extLst>
              <a:ext uri="{FF2B5EF4-FFF2-40B4-BE49-F238E27FC236}">
                <a16:creationId xmlns:a16="http://schemas.microsoft.com/office/drawing/2014/main" id="{FD7FC6DA-AAB2-485C-AFF2-74D8FDBEA89F}"/>
              </a:ext>
            </a:extLst>
          </p:cNvPr>
          <p:cNvSpPr>
            <a:spLocks noGrp="1"/>
          </p:cNvSpPr>
          <p:nvPr>
            <p:ph type="subTitle" idx="1"/>
          </p:nvPr>
        </p:nvSpPr>
        <p:spPr>
          <a:xfrm>
            <a:off x="1884784" y="5327780"/>
            <a:ext cx="5613296" cy="1028569"/>
          </a:xfrm>
        </p:spPr>
        <p:txBody>
          <a:bodyPr>
            <a:normAutofit/>
          </a:bodyPr>
          <a:lstStyle/>
          <a:p>
            <a:pPr algn="l"/>
            <a:r>
              <a:rPr lang="pl-PL" b="1" dirty="0"/>
              <a:t>FORUM ZWIĄZKÓW ZAWODOWYCH </a:t>
            </a:r>
          </a:p>
        </p:txBody>
      </p:sp>
      <p:cxnSp>
        <p:nvCxnSpPr>
          <p:cNvPr id="38" name="Straight Connector 33">
            <a:extLst>
              <a:ext uri="{FF2B5EF4-FFF2-40B4-BE49-F238E27FC236}">
                <a16:creationId xmlns:a16="http://schemas.microsoft.com/office/drawing/2014/main" id="{D598FBE3-48D2-40A2-B7E6-F485834C821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72540" y="4450080"/>
            <a:ext cx="1234440"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7" name="Obraz 6">
            <a:extLst>
              <a:ext uri="{FF2B5EF4-FFF2-40B4-BE49-F238E27FC236}">
                <a16:creationId xmlns:a16="http://schemas.microsoft.com/office/drawing/2014/main" id="{A6D6212C-0783-4ACD-9881-385A15DBE5B3}"/>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10030328" y="4700588"/>
            <a:ext cx="1734867" cy="1734867"/>
          </a:xfrm>
          <a:custGeom>
            <a:avLst/>
            <a:gdLst>
              <a:gd name="connsiteX0" fmla="*/ 1722118 w 3444236"/>
              <a:gd name="connsiteY0" fmla="*/ 0 h 3444236"/>
              <a:gd name="connsiteX1" fmla="*/ 3444236 w 3444236"/>
              <a:gd name="connsiteY1" fmla="*/ 1722118 h 3444236"/>
              <a:gd name="connsiteX2" fmla="*/ 1722118 w 3444236"/>
              <a:gd name="connsiteY2" fmla="*/ 3444236 h 3444236"/>
              <a:gd name="connsiteX3" fmla="*/ 0 w 3444236"/>
              <a:gd name="connsiteY3" fmla="*/ 1722118 h 3444236"/>
              <a:gd name="connsiteX4" fmla="*/ 1722118 w 3444236"/>
              <a:gd name="connsiteY4" fmla="*/ 0 h 34442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4236" h="3444236">
                <a:moveTo>
                  <a:pt x="1722118" y="0"/>
                </a:moveTo>
                <a:cubicBezTo>
                  <a:pt x="2673218" y="0"/>
                  <a:pt x="3444236" y="771018"/>
                  <a:pt x="3444236" y="1722118"/>
                </a:cubicBezTo>
                <a:cubicBezTo>
                  <a:pt x="3444236" y="2673218"/>
                  <a:pt x="2673218" y="3444236"/>
                  <a:pt x="1722118" y="3444236"/>
                </a:cubicBezTo>
                <a:cubicBezTo>
                  <a:pt x="771018" y="3444236"/>
                  <a:pt x="0" y="2673218"/>
                  <a:pt x="0" y="1722118"/>
                </a:cubicBezTo>
                <a:cubicBezTo>
                  <a:pt x="0" y="771018"/>
                  <a:pt x="771018" y="0"/>
                  <a:pt x="1722118" y="0"/>
                </a:cubicBezTo>
                <a:close/>
              </a:path>
            </a:pathLst>
          </a:custGeom>
        </p:spPr>
      </p:pic>
    </p:spTree>
    <p:extLst>
      <p:ext uri="{BB962C8B-B14F-4D97-AF65-F5344CB8AC3E}">
        <p14:creationId xmlns:p14="http://schemas.microsoft.com/office/powerpoint/2010/main" val="263801242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29">
            <a:extLst>
              <a:ext uri="{FF2B5EF4-FFF2-40B4-BE49-F238E27FC236}">
                <a16:creationId xmlns:a16="http://schemas.microsoft.com/office/drawing/2014/main" id="{79CC44B5-53F9-4F03-9EEB-4C3C821A6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1">
            <a:extLst>
              <a:ext uri="{FF2B5EF4-FFF2-40B4-BE49-F238E27FC236}">
                <a16:creationId xmlns:a16="http://schemas.microsoft.com/office/drawing/2014/main" id="{1A3688C8-DFCE-4CCD-BCF0-5FB239E50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30410"/>
            <a:ext cx="7005134" cy="4827590"/>
          </a:xfrm>
          <a:custGeom>
            <a:avLst/>
            <a:gdLst>
              <a:gd name="connsiteX0" fmla="*/ 1974535 w 7005134"/>
              <a:gd name="connsiteY0" fmla="*/ 0 h 4827590"/>
              <a:gd name="connsiteX1" fmla="*/ 7003848 w 7005134"/>
              <a:gd name="connsiteY1" fmla="*/ 4776721 h 4827590"/>
              <a:gd name="connsiteX2" fmla="*/ 7005134 w 7005134"/>
              <a:gd name="connsiteY2" fmla="*/ 4827590 h 4827590"/>
              <a:gd name="connsiteX3" fmla="*/ 0 w 7005134"/>
              <a:gd name="connsiteY3" fmla="*/ 4827590 h 4827590"/>
              <a:gd name="connsiteX4" fmla="*/ 0 w 7005134"/>
              <a:gd name="connsiteY4" fmla="*/ 402231 h 4827590"/>
              <a:gd name="connsiteX5" fmla="*/ 14349 w 7005134"/>
              <a:gd name="connsiteY5" fmla="*/ 395744 h 4827590"/>
              <a:gd name="connsiteX6" fmla="*/ 1974535 w 7005134"/>
              <a:gd name="connsiteY6" fmla="*/ 0 h 4827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05134" h="4827590">
                <a:moveTo>
                  <a:pt x="1974535" y="0"/>
                </a:moveTo>
                <a:cubicBezTo>
                  <a:pt x="4668853" y="0"/>
                  <a:pt x="6868971" y="2115921"/>
                  <a:pt x="7003848" y="4776721"/>
                </a:cubicBezTo>
                <a:lnTo>
                  <a:pt x="7005134" y="4827590"/>
                </a:lnTo>
                <a:lnTo>
                  <a:pt x="0" y="4827590"/>
                </a:lnTo>
                <a:lnTo>
                  <a:pt x="0" y="402231"/>
                </a:lnTo>
                <a:lnTo>
                  <a:pt x="14349" y="395744"/>
                </a:lnTo>
                <a:cubicBezTo>
                  <a:pt x="616832" y="140915"/>
                  <a:pt x="1279227" y="0"/>
                  <a:pt x="1974535" y="0"/>
                </a:cubicBezTo>
                <a:close/>
              </a:path>
            </a:pathLst>
          </a:cu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E9EA0DD-7987-4C83-B7DD-EDE9CF7F2DF3}"/>
              </a:ext>
            </a:extLst>
          </p:cNvPr>
          <p:cNvSpPr>
            <a:spLocks noGrp="1"/>
          </p:cNvSpPr>
          <p:nvPr>
            <p:ph type="ctrTitle"/>
          </p:nvPr>
        </p:nvSpPr>
        <p:spPr>
          <a:xfrm>
            <a:off x="1158239" y="718456"/>
            <a:ext cx="10606955" cy="3375370"/>
          </a:xfrm>
        </p:spPr>
        <p:txBody>
          <a:bodyPr>
            <a:normAutofit fontScale="90000"/>
          </a:bodyPr>
          <a:lstStyle/>
          <a:p>
            <a:pPr algn="l"/>
            <a:br>
              <a:rPr lang="pl-PL" sz="1600" b="1" dirty="0"/>
            </a:br>
            <a:r>
              <a:rPr lang="pl-PL" sz="1600" b="1" dirty="0"/>
              <a:t>art. 35 ust. 1 – </a:t>
            </a:r>
            <a:r>
              <a:rPr lang="pl-PL" sz="1600" b="1" dirty="0" err="1"/>
              <a:t>c.d</a:t>
            </a:r>
            <a:br>
              <a:rPr lang="pl-PL" sz="1600" b="1" dirty="0"/>
            </a:br>
            <a:br>
              <a:rPr lang="pl-PL" sz="1600" b="1" dirty="0"/>
            </a:br>
            <a:r>
              <a:rPr lang="pl-PL" sz="1600" i="1" u="sng" dirty="0"/>
              <a:t>Dotychczasowe brzmienie:</a:t>
            </a:r>
            <a:br>
              <a:rPr lang="pl-PL" sz="1600" i="1" u="sng" dirty="0"/>
            </a:br>
            <a:r>
              <a:rPr lang="pl-PL" sz="1600" dirty="0"/>
              <a:t>4. nie dopełnia obowiązków określonych w art. 26(1), 33(1) i 34(1)</a:t>
            </a:r>
            <a:br>
              <a:rPr lang="pl-PL" sz="1600" dirty="0"/>
            </a:br>
            <a:br>
              <a:rPr lang="pl-PL" sz="1600" b="1" dirty="0"/>
            </a:br>
            <a:r>
              <a:rPr lang="pl-PL" sz="1600" i="1" u="sng" dirty="0"/>
              <a:t>Nowe brzmienie</a:t>
            </a:r>
            <a:br>
              <a:rPr lang="pl-PL" sz="1600" b="1" dirty="0"/>
            </a:br>
            <a:r>
              <a:rPr lang="pl-PL" sz="1600" b="1" dirty="0"/>
              <a:t>4) nie dopełnia w terminie obowiązku informacyjnego, o którym mowa w art. 26(1) ust. 1,</a:t>
            </a:r>
            <a:br>
              <a:rPr lang="pl-PL" sz="1600" b="1" dirty="0"/>
            </a:br>
            <a:r>
              <a:rPr lang="pl-PL" sz="1600" b="1" dirty="0"/>
              <a:t>5) nie dopełnia w terminie obowiązku podjęcia negocjacji z zakładowymi organizacjami związkowymi, o którym mowa w art. 26 (1) ust. 3, </a:t>
            </a:r>
            <a:br>
              <a:rPr lang="pl-PL" sz="1600" b="1" dirty="0"/>
            </a:br>
            <a:r>
              <a:rPr lang="pl-PL" sz="1600" b="1" dirty="0"/>
              <a:t>6) nie dopełnia obowiązku pobrania z wynagrodzenia danej osoby składki związkowej w zadeklarowanej przez tę osobę wysokości lub obowiązku niezwłocznego przekazania kwoty pobranych składek związkowych, o których mowa w art. 33(1), na rachunek bankowy lub rachunek w spółdzielczej kasie oszczędnościowo-kredytowej wskazany przez zakładową organizację związkową, </a:t>
            </a:r>
            <a:br>
              <a:rPr lang="pl-PL" sz="1600" b="1" dirty="0"/>
            </a:br>
            <a:r>
              <a:rPr lang="pl-PL" sz="1600" b="1" dirty="0"/>
              <a:t>7) nie dopełnia obowiązku ponoszenia kosztów, o którym mowa w art. 34(1) ust. 1, w odpowiedniej proporcji wskazanej w art. 34(1) ust. 1 z uwzględnieniem art. 34(1) ust. 4</a:t>
            </a:r>
            <a:br>
              <a:rPr lang="pl-PL" sz="1600" b="1" dirty="0"/>
            </a:br>
            <a:br>
              <a:rPr lang="pl-PL" sz="1600" b="1" dirty="0"/>
            </a:br>
            <a:br>
              <a:rPr lang="pl-PL" sz="1600" b="1" dirty="0"/>
            </a:br>
            <a:r>
              <a:rPr lang="pl-PL" sz="1600" dirty="0"/>
              <a:t>– podlega grzywnie albo karze ograniczenia wolności. </a:t>
            </a:r>
            <a:endParaRPr lang="pl-PL" sz="1400" dirty="0"/>
          </a:p>
        </p:txBody>
      </p:sp>
      <p:sp>
        <p:nvSpPr>
          <p:cNvPr id="3" name="Podtytuł 2">
            <a:extLst>
              <a:ext uri="{FF2B5EF4-FFF2-40B4-BE49-F238E27FC236}">
                <a16:creationId xmlns:a16="http://schemas.microsoft.com/office/drawing/2014/main" id="{FD7FC6DA-AAB2-485C-AFF2-74D8FDBEA89F}"/>
              </a:ext>
            </a:extLst>
          </p:cNvPr>
          <p:cNvSpPr>
            <a:spLocks noGrp="1"/>
          </p:cNvSpPr>
          <p:nvPr>
            <p:ph type="subTitle" idx="1"/>
          </p:nvPr>
        </p:nvSpPr>
        <p:spPr>
          <a:xfrm>
            <a:off x="1884784" y="5327780"/>
            <a:ext cx="5613296" cy="1028569"/>
          </a:xfrm>
        </p:spPr>
        <p:txBody>
          <a:bodyPr>
            <a:normAutofit/>
          </a:bodyPr>
          <a:lstStyle/>
          <a:p>
            <a:pPr algn="l"/>
            <a:r>
              <a:rPr lang="pl-PL" b="1" dirty="0"/>
              <a:t>FORUM ZWIĄZKÓW ZAWODOWYCH </a:t>
            </a:r>
          </a:p>
        </p:txBody>
      </p:sp>
      <p:cxnSp>
        <p:nvCxnSpPr>
          <p:cNvPr id="38" name="Straight Connector 33">
            <a:extLst>
              <a:ext uri="{FF2B5EF4-FFF2-40B4-BE49-F238E27FC236}">
                <a16:creationId xmlns:a16="http://schemas.microsoft.com/office/drawing/2014/main" id="{D598FBE3-48D2-40A2-B7E6-F485834C821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72540" y="4450080"/>
            <a:ext cx="1234440"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7" name="Obraz 6">
            <a:extLst>
              <a:ext uri="{FF2B5EF4-FFF2-40B4-BE49-F238E27FC236}">
                <a16:creationId xmlns:a16="http://schemas.microsoft.com/office/drawing/2014/main" id="{A6D6212C-0783-4ACD-9881-385A15DBE5B3}"/>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10030328" y="4700588"/>
            <a:ext cx="1734867" cy="1734867"/>
          </a:xfrm>
          <a:custGeom>
            <a:avLst/>
            <a:gdLst>
              <a:gd name="connsiteX0" fmla="*/ 1722118 w 3444236"/>
              <a:gd name="connsiteY0" fmla="*/ 0 h 3444236"/>
              <a:gd name="connsiteX1" fmla="*/ 3444236 w 3444236"/>
              <a:gd name="connsiteY1" fmla="*/ 1722118 h 3444236"/>
              <a:gd name="connsiteX2" fmla="*/ 1722118 w 3444236"/>
              <a:gd name="connsiteY2" fmla="*/ 3444236 h 3444236"/>
              <a:gd name="connsiteX3" fmla="*/ 0 w 3444236"/>
              <a:gd name="connsiteY3" fmla="*/ 1722118 h 3444236"/>
              <a:gd name="connsiteX4" fmla="*/ 1722118 w 3444236"/>
              <a:gd name="connsiteY4" fmla="*/ 0 h 34442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4236" h="3444236">
                <a:moveTo>
                  <a:pt x="1722118" y="0"/>
                </a:moveTo>
                <a:cubicBezTo>
                  <a:pt x="2673218" y="0"/>
                  <a:pt x="3444236" y="771018"/>
                  <a:pt x="3444236" y="1722118"/>
                </a:cubicBezTo>
                <a:cubicBezTo>
                  <a:pt x="3444236" y="2673218"/>
                  <a:pt x="2673218" y="3444236"/>
                  <a:pt x="1722118" y="3444236"/>
                </a:cubicBezTo>
                <a:cubicBezTo>
                  <a:pt x="771018" y="3444236"/>
                  <a:pt x="0" y="2673218"/>
                  <a:pt x="0" y="1722118"/>
                </a:cubicBezTo>
                <a:cubicBezTo>
                  <a:pt x="0" y="771018"/>
                  <a:pt x="771018" y="0"/>
                  <a:pt x="1722118" y="0"/>
                </a:cubicBezTo>
                <a:close/>
              </a:path>
            </a:pathLst>
          </a:custGeom>
        </p:spPr>
      </p:pic>
    </p:spTree>
    <p:extLst>
      <p:ext uri="{BB962C8B-B14F-4D97-AF65-F5344CB8AC3E}">
        <p14:creationId xmlns:p14="http://schemas.microsoft.com/office/powerpoint/2010/main" val="428502483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29">
            <a:extLst>
              <a:ext uri="{FF2B5EF4-FFF2-40B4-BE49-F238E27FC236}">
                <a16:creationId xmlns:a16="http://schemas.microsoft.com/office/drawing/2014/main" id="{79CC44B5-53F9-4F03-9EEB-4C3C821A6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1">
            <a:extLst>
              <a:ext uri="{FF2B5EF4-FFF2-40B4-BE49-F238E27FC236}">
                <a16:creationId xmlns:a16="http://schemas.microsoft.com/office/drawing/2014/main" id="{1A3688C8-DFCE-4CCD-BCF0-5FB239E50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30410"/>
            <a:ext cx="7005134" cy="4827590"/>
          </a:xfrm>
          <a:custGeom>
            <a:avLst/>
            <a:gdLst>
              <a:gd name="connsiteX0" fmla="*/ 1974535 w 7005134"/>
              <a:gd name="connsiteY0" fmla="*/ 0 h 4827590"/>
              <a:gd name="connsiteX1" fmla="*/ 7003848 w 7005134"/>
              <a:gd name="connsiteY1" fmla="*/ 4776721 h 4827590"/>
              <a:gd name="connsiteX2" fmla="*/ 7005134 w 7005134"/>
              <a:gd name="connsiteY2" fmla="*/ 4827590 h 4827590"/>
              <a:gd name="connsiteX3" fmla="*/ 0 w 7005134"/>
              <a:gd name="connsiteY3" fmla="*/ 4827590 h 4827590"/>
              <a:gd name="connsiteX4" fmla="*/ 0 w 7005134"/>
              <a:gd name="connsiteY4" fmla="*/ 402231 h 4827590"/>
              <a:gd name="connsiteX5" fmla="*/ 14349 w 7005134"/>
              <a:gd name="connsiteY5" fmla="*/ 395744 h 4827590"/>
              <a:gd name="connsiteX6" fmla="*/ 1974535 w 7005134"/>
              <a:gd name="connsiteY6" fmla="*/ 0 h 4827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05134" h="4827590">
                <a:moveTo>
                  <a:pt x="1974535" y="0"/>
                </a:moveTo>
                <a:cubicBezTo>
                  <a:pt x="4668853" y="0"/>
                  <a:pt x="6868971" y="2115921"/>
                  <a:pt x="7003848" y="4776721"/>
                </a:cubicBezTo>
                <a:lnTo>
                  <a:pt x="7005134" y="4827590"/>
                </a:lnTo>
                <a:lnTo>
                  <a:pt x="0" y="4827590"/>
                </a:lnTo>
                <a:lnTo>
                  <a:pt x="0" y="402231"/>
                </a:lnTo>
                <a:lnTo>
                  <a:pt x="14349" y="395744"/>
                </a:lnTo>
                <a:cubicBezTo>
                  <a:pt x="616832" y="140915"/>
                  <a:pt x="1279227" y="0"/>
                  <a:pt x="1974535" y="0"/>
                </a:cubicBezTo>
                <a:close/>
              </a:path>
            </a:pathLst>
          </a:cu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E9EA0DD-7987-4C83-B7DD-EDE9CF7F2DF3}"/>
              </a:ext>
            </a:extLst>
          </p:cNvPr>
          <p:cNvSpPr>
            <a:spLocks noGrp="1"/>
          </p:cNvSpPr>
          <p:nvPr>
            <p:ph type="ctrTitle"/>
          </p:nvPr>
        </p:nvSpPr>
        <p:spPr>
          <a:xfrm>
            <a:off x="1158239" y="718456"/>
            <a:ext cx="10606955" cy="2853919"/>
          </a:xfrm>
        </p:spPr>
        <p:txBody>
          <a:bodyPr>
            <a:normAutofit fontScale="90000"/>
          </a:bodyPr>
          <a:lstStyle/>
          <a:p>
            <a:pPr algn="l"/>
            <a:br>
              <a:rPr lang="pl-PL" sz="1600" b="1" dirty="0"/>
            </a:br>
            <a:r>
              <a:rPr lang="pl-PL" sz="1600" b="1" dirty="0"/>
              <a:t>Art. 35 ust. 2(1) – nowe brzmienie:</a:t>
            </a:r>
            <a:br>
              <a:rPr lang="pl-PL" sz="1600" b="1" dirty="0"/>
            </a:br>
            <a:br>
              <a:rPr lang="pl-PL" sz="1600" b="1" dirty="0"/>
            </a:br>
            <a:r>
              <a:rPr lang="pl-PL" sz="1600" b="1" dirty="0"/>
              <a:t>2 (1). Kto w związku z pełnioną funkcją związkową: </a:t>
            </a:r>
            <a:br>
              <a:rPr lang="pl-PL" sz="1600" b="1" dirty="0"/>
            </a:br>
            <a:r>
              <a:rPr lang="pl-PL" sz="1600" b="1" dirty="0"/>
              <a:t>    1) wbrew obowiązkowi nie zawiadamia w terminie właściwego sądu o zmianie statutu, o której mowa w art. 16, </a:t>
            </a:r>
            <a:br>
              <a:rPr lang="pl-PL" sz="1600" b="1" dirty="0"/>
            </a:br>
            <a:r>
              <a:rPr lang="pl-PL" sz="1600" b="1" dirty="0"/>
              <a:t>    2) niezgodnie z przepisem art. 24 ust. 1, przeznacza dochód z działalności gospodarczej prowadzonej przez związek zawodowy na cele niesłużące</a:t>
            </a:r>
            <a:br>
              <a:rPr lang="pl-PL" sz="1600" b="1" dirty="0"/>
            </a:br>
            <a:r>
              <a:rPr lang="pl-PL" sz="1600" b="1" dirty="0"/>
              <a:t>         realizacji zadań statutowych związku lub dzieli go pomiędzy członków związku, </a:t>
            </a:r>
            <a:br>
              <a:rPr lang="pl-PL" sz="1600" b="1" dirty="0"/>
            </a:br>
            <a:r>
              <a:rPr lang="pl-PL" sz="1600" b="1" dirty="0"/>
              <a:t>    3) w celu uzyskania uprawnień zakładowej organizacji związkowej, reprezentatywnej zakładowej organizacji związkowej, międzyzakładowej</a:t>
            </a:r>
            <a:br>
              <a:rPr lang="pl-PL" sz="1600" b="1" dirty="0"/>
            </a:br>
            <a:r>
              <a:rPr lang="pl-PL" sz="1600" b="1" dirty="0"/>
              <a:t>        organizacji związkowej lub reprezentatywnej ponadzakładowej organizacji związkowej w informacji, o której mowa w art. 25(1) ust. 2 lub 3 lub w</a:t>
            </a:r>
            <a:br>
              <a:rPr lang="pl-PL" sz="1600" b="1" dirty="0"/>
            </a:br>
            <a:r>
              <a:rPr lang="pl-PL" sz="1600" b="1" dirty="0"/>
              <a:t>        art. 34(1) ust. 2 lub we wniosku, o którym mowa w art. 25(2) ust. 2, podaje lub na podstawie art. 34(2) ust. 1 wskazuje liczbę członków</a:t>
            </a:r>
            <a:br>
              <a:rPr lang="pl-PL" sz="1600" b="1" dirty="0"/>
            </a:br>
            <a:r>
              <a:rPr lang="pl-PL" sz="1600" b="1" dirty="0"/>
              <a:t>        organizacji związkowej wyższą niż wynikająca ze stanu faktycznego </a:t>
            </a:r>
            <a:br>
              <a:rPr lang="pl-PL" sz="1600" b="1" dirty="0"/>
            </a:br>
            <a:br>
              <a:rPr lang="pl-PL" sz="1600" b="1" dirty="0"/>
            </a:br>
            <a:br>
              <a:rPr lang="pl-PL" sz="1600" b="1" dirty="0"/>
            </a:br>
            <a:r>
              <a:rPr lang="pl-PL" sz="1600" b="1" dirty="0"/>
              <a:t>– podlega grzywnie. </a:t>
            </a:r>
            <a:endParaRPr lang="pl-PL" sz="1400" b="1" dirty="0"/>
          </a:p>
        </p:txBody>
      </p:sp>
      <p:sp>
        <p:nvSpPr>
          <p:cNvPr id="3" name="Podtytuł 2">
            <a:extLst>
              <a:ext uri="{FF2B5EF4-FFF2-40B4-BE49-F238E27FC236}">
                <a16:creationId xmlns:a16="http://schemas.microsoft.com/office/drawing/2014/main" id="{FD7FC6DA-AAB2-485C-AFF2-74D8FDBEA89F}"/>
              </a:ext>
            </a:extLst>
          </p:cNvPr>
          <p:cNvSpPr>
            <a:spLocks noGrp="1"/>
          </p:cNvSpPr>
          <p:nvPr>
            <p:ph type="subTitle" idx="1"/>
          </p:nvPr>
        </p:nvSpPr>
        <p:spPr>
          <a:xfrm>
            <a:off x="1884784" y="5327780"/>
            <a:ext cx="5613296" cy="1028569"/>
          </a:xfrm>
        </p:spPr>
        <p:txBody>
          <a:bodyPr>
            <a:normAutofit/>
          </a:bodyPr>
          <a:lstStyle/>
          <a:p>
            <a:pPr algn="l"/>
            <a:r>
              <a:rPr lang="pl-PL" b="1" dirty="0"/>
              <a:t>FORUM ZWIĄZKÓW ZAWODOWYCH </a:t>
            </a:r>
          </a:p>
        </p:txBody>
      </p:sp>
      <p:cxnSp>
        <p:nvCxnSpPr>
          <p:cNvPr id="38" name="Straight Connector 33">
            <a:extLst>
              <a:ext uri="{FF2B5EF4-FFF2-40B4-BE49-F238E27FC236}">
                <a16:creationId xmlns:a16="http://schemas.microsoft.com/office/drawing/2014/main" id="{D598FBE3-48D2-40A2-B7E6-F485834C821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72540" y="4450080"/>
            <a:ext cx="1234440"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7" name="Obraz 6">
            <a:extLst>
              <a:ext uri="{FF2B5EF4-FFF2-40B4-BE49-F238E27FC236}">
                <a16:creationId xmlns:a16="http://schemas.microsoft.com/office/drawing/2014/main" id="{A6D6212C-0783-4ACD-9881-385A15DBE5B3}"/>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10030328" y="4700588"/>
            <a:ext cx="1734867" cy="1734867"/>
          </a:xfrm>
          <a:custGeom>
            <a:avLst/>
            <a:gdLst>
              <a:gd name="connsiteX0" fmla="*/ 1722118 w 3444236"/>
              <a:gd name="connsiteY0" fmla="*/ 0 h 3444236"/>
              <a:gd name="connsiteX1" fmla="*/ 3444236 w 3444236"/>
              <a:gd name="connsiteY1" fmla="*/ 1722118 h 3444236"/>
              <a:gd name="connsiteX2" fmla="*/ 1722118 w 3444236"/>
              <a:gd name="connsiteY2" fmla="*/ 3444236 h 3444236"/>
              <a:gd name="connsiteX3" fmla="*/ 0 w 3444236"/>
              <a:gd name="connsiteY3" fmla="*/ 1722118 h 3444236"/>
              <a:gd name="connsiteX4" fmla="*/ 1722118 w 3444236"/>
              <a:gd name="connsiteY4" fmla="*/ 0 h 34442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4236" h="3444236">
                <a:moveTo>
                  <a:pt x="1722118" y="0"/>
                </a:moveTo>
                <a:cubicBezTo>
                  <a:pt x="2673218" y="0"/>
                  <a:pt x="3444236" y="771018"/>
                  <a:pt x="3444236" y="1722118"/>
                </a:cubicBezTo>
                <a:cubicBezTo>
                  <a:pt x="3444236" y="2673218"/>
                  <a:pt x="2673218" y="3444236"/>
                  <a:pt x="1722118" y="3444236"/>
                </a:cubicBezTo>
                <a:cubicBezTo>
                  <a:pt x="771018" y="3444236"/>
                  <a:pt x="0" y="2673218"/>
                  <a:pt x="0" y="1722118"/>
                </a:cubicBezTo>
                <a:cubicBezTo>
                  <a:pt x="0" y="771018"/>
                  <a:pt x="771018" y="0"/>
                  <a:pt x="1722118" y="0"/>
                </a:cubicBezTo>
                <a:close/>
              </a:path>
            </a:pathLst>
          </a:custGeom>
        </p:spPr>
      </p:pic>
    </p:spTree>
    <p:extLst>
      <p:ext uri="{BB962C8B-B14F-4D97-AF65-F5344CB8AC3E}">
        <p14:creationId xmlns:p14="http://schemas.microsoft.com/office/powerpoint/2010/main" val="181173728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29">
            <a:extLst>
              <a:ext uri="{FF2B5EF4-FFF2-40B4-BE49-F238E27FC236}">
                <a16:creationId xmlns:a16="http://schemas.microsoft.com/office/drawing/2014/main" id="{79CC44B5-53F9-4F03-9EEB-4C3C821A6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1">
            <a:extLst>
              <a:ext uri="{FF2B5EF4-FFF2-40B4-BE49-F238E27FC236}">
                <a16:creationId xmlns:a16="http://schemas.microsoft.com/office/drawing/2014/main" id="{1A3688C8-DFCE-4CCD-BCF0-5FB239E50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30410"/>
            <a:ext cx="7005134" cy="4827590"/>
          </a:xfrm>
          <a:custGeom>
            <a:avLst/>
            <a:gdLst>
              <a:gd name="connsiteX0" fmla="*/ 1974535 w 7005134"/>
              <a:gd name="connsiteY0" fmla="*/ 0 h 4827590"/>
              <a:gd name="connsiteX1" fmla="*/ 7003848 w 7005134"/>
              <a:gd name="connsiteY1" fmla="*/ 4776721 h 4827590"/>
              <a:gd name="connsiteX2" fmla="*/ 7005134 w 7005134"/>
              <a:gd name="connsiteY2" fmla="*/ 4827590 h 4827590"/>
              <a:gd name="connsiteX3" fmla="*/ 0 w 7005134"/>
              <a:gd name="connsiteY3" fmla="*/ 4827590 h 4827590"/>
              <a:gd name="connsiteX4" fmla="*/ 0 w 7005134"/>
              <a:gd name="connsiteY4" fmla="*/ 402231 h 4827590"/>
              <a:gd name="connsiteX5" fmla="*/ 14349 w 7005134"/>
              <a:gd name="connsiteY5" fmla="*/ 395744 h 4827590"/>
              <a:gd name="connsiteX6" fmla="*/ 1974535 w 7005134"/>
              <a:gd name="connsiteY6" fmla="*/ 0 h 4827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05134" h="4827590">
                <a:moveTo>
                  <a:pt x="1974535" y="0"/>
                </a:moveTo>
                <a:cubicBezTo>
                  <a:pt x="4668853" y="0"/>
                  <a:pt x="6868971" y="2115921"/>
                  <a:pt x="7003848" y="4776721"/>
                </a:cubicBezTo>
                <a:lnTo>
                  <a:pt x="7005134" y="4827590"/>
                </a:lnTo>
                <a:lnTo>
                  <a:pt x="0" y="4827590"/>
                </a:lnTo>
                <a:lnTo>
                  <a:pt x="0" y="402231"/>
                </a:lnTo>
                <a:lnTo>
                  <a:pt x="14349" y="395744"/>
                </a:lnTo>
                <a:cubicBezTo>
                  <a:pt x="616832" y="140915"/>
                  <a:pt x="1279227" y="0"/>
                  <a:pt x="1974535" y="0"/>
                </a:cubicBezTo>
                <a:close/>
              </a:path>
            </a:pathLst>
          </a:cu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E9EA0DD-7987-4C83-B7DD-EDE9CF7F2DF3}"/>
              </a:ext>
            </a:extLst>
          </p:cNvPr>
          <p:cNvSpPr>
            <a:spLocks noGrp="1"/>
          </p:cNvSpPr>
          <p:nvPr>
            <p:ph type="ctrTitle"/>
          </p:nvPr>
        </p:nvSpPr>
        <p:spPr>
          <a:xfrm>
            <a:off x="1158239" y="718457"/>
            <a:ext cx="10606955" cy="2276414"/>
          </a:xfrm>
        </p:spPr>
        <p:txBody>
          <a:bodyPr>
            <a:normAutofit fontScale="90000"/>
          </a:bodyPr>
          <a:lstStyle/>
          <a:p>
            <a:pPr algn="l"/>
            <a:br>
              <a:rPr lang="pl-PL" sz="1600" b="1" dirty="0"/>
            </a:br>
            <a:r>
              <a:rPr lang="pl-PL" sz="1600" b="1" dirty="0"/>
              <a:t>Art. 36. </a:t>
            </a:r>
            <a:br>
              <a:rPr lang="pl-PL" sz="1600" b="1" dirty="0"/>
            </a:br>
            <a:r>
              <a:rPr lang="pl-PL" sz="1600" dirty="0"/>
              <a:t>Dotychczasowe brzmienie:</a:t>
            </a:r>
            <a:br>
              <a:rPr lang="pl-PL" sz="1600" dirty="0"/>
            </a:br>
            <a:r>
              <a:rPr lang="pl-PL" sz="1600" dirty="0"/>
              <a:t>1. Sąd rejestrowy w razie stwierdzenia, że organ związku zawodowego prowadzi działalność sprzeczną z ustawą, wyznacza termin co najmniej 14 dni na dostosowanie działalności tego organu do obowiązującego prawa. Postępowanie wszczyna się na wniosek właściwego prokuratora wojewódzkiego.</a:t>
            </a:r>
            <a:br>
              <a:rPr lang="pl-PL" sz="1600" dirty="0"/>
            </a:br>
            <a:br>
              <a:rPr lang="pl-PL" sz="1600" b="1" dirty="0"/>
            </a:br>
            <a:r>
              <a:rPr lang="pl-PL" sz="1600" i="1" u="sng" dirty="0"/>
              <a:t>Nowe brzmienie:</a:t>
            </a:r>
            <a:br>
              <a:rPr lang="pl-PL" sz="1600" i="1" u="sng" dirty="0"/>
            </a:br>
            <a:r>
              <a:rPr lang="pl-PL" sz="1600" b="1" dirty="0"/>
              <a:t>1. Sąd rejestrowy w razie stwierdzenia, że organ związku zawodowego prowadzi działalność </a:t>
            </a:r>
            <a:r>
              <a:rPr lang="pl-PL" sz="1600" b="1" u="sng" dirty="0"/>
              <a:t>niezgodną z prawem</a:t>
            </a:r>
            <a:r>
              <a:rPr lang="pl-PL" sz="1600" b="1" dirty="0"/>
              <a:t>, wyznacza termin co najmniej 14 dni na dostosowanie działalności tego organu do obowiązującego prawa. Postępowanie wszczyna się na wniosek właściwego prokuratora okręgowego.</a:t>
            </a:r>
            <a:endParaRPr lang="pl-PL" sz="1400" b="1" dirty="0"/>
          </a:p>
        </p:txBody>
      </p:sp>
      <p:sp>
        <p:nvSpPr>
          <p:cNvPr id="3" name="Podtytuł 2">
            <a:extLst>
              <a:ext uri="{FF2B5EF4-FFF2-40B4-BE49-F238E27FC236}">
                <a16:creationId xmlns:a16="http://schemas.microsoft.com/office/drawing/2014/main" id="{FD7FC6DA-AAB2-485C-AFF2-74D8FDBEA89F}"/>
              </a:ext>
            </a:extLst>
          </p:cNvPr>
          <p:cNvSpPr>
            <a:spLocks noGrp="1"/>
          </p:cNvSpPr>
          <p:nvPr>
            <p:ph type="subTitle" idx="1"/>
          </p:nvPr>
        </p:nvSpPr>
        <p:spPr>
          <a:xfrm>
            <a:off x="1884784" y="5327780"/>
            <a:ext cx="5613296" cy="1028569"/>
          </a:xfrm>
        </p:spPr>
        <p:txBody>
          <a:bodyPr>
            <a:normAutofit/>
          </a:bodyPr>
          <a:lstStyle/>
          <a:p>
            <a:pPr algn="l"/>
            <a:r>
              <a:rPr lang="pl-PL" b="1" dirty="0"/>
              <a:t>FORUM ZWIĄZKÓW ZAWODOWYCH </a:t>
            </a:r>
          </a:p>
        </p:txBody>
      </p:sp>
      <p:cxnSp>
        <p:nvCxnSpPr>
          <p:cNvPr id="38" name="Straight Connector 33">
            <a:extLst>
              <a:ext uri="{FF2B5EF4-FFF2-40B4-BE49-F238E27FC236}">
                <a16:creationId xmlns:a16="http://schemas.microsoft.com/office/drawing/2014/main" id="{D598FBE3-48D2-40A2-B7E6-F485834C821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72540" y="4450080"/>
            <a:ext cx="1234440"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7" name="Obraz 6">
            <a:extLst>
              <a:ext uri="{FF2B5EF4-FFF2-40B4-BE49-F238E27FC236}">
                <a16:creationId xmlns:a16="http://schemas.microsoft.com/office/drawing/2014/main" id="{A6D6212C-0783-4ACD-9881-385A15DBE5B3}"/>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10030328" y="4700588"/>
            <a:ext cx="1734867" cy="1734867"/>
          </a:xfrm>
          <a:custGeom>
            <a:avLst/>
            <a:gdLst>
              <a:gd name="connsiteX0" fmla="*/ 1722118 w 3444236"/>
              <a:gd name="connsiteY0" fmla="*/ 0 h 3444236"/>
              <a:gd name="connsiteX1" fmla="*/ 3444236 w 3444236"/>
              <a:gd name="connsiteY1" fmla="*/ 1722118 h 3444236"/>
              <a:gd name="connsiteX2" fmla="*/ 1722118 w 3444236"/>
              <a:gd name="connsiteY2" fmla="*/ 3444236 h 3444236"/>
              <a:gd name="connsiteX3" fmla="*/ 0 w 3444236"/>
              <a:gd name="connsiteY3" fmla="*/ 1722118 h 3444236"/>
              <a:gd name="connsiteX4" fmla="*/ 1722118 w 3444236"/>
              <a:gd name="connsiteY4" fmla="*/ 0 h 34442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4236" h="3444236">
                <a:moveTo>
                  <a:pt x="1722118" y="0"/>
                </a:moveTo>
                <a:cubicBezTo>
                  <a:pt x="2673218" y="0"/>
                  <a:pt x="3444236" y="771018"/>
                  <a:pt x="3444236" y="1722118"/>
                </a:cubicBezTo>
                <a:cubicBezTo>
                  <a:pt x="3444236" y="2673218"/>
                  <a:pt x="2673218" y="3444236"/>
                  <a:pt x="1722118" y="3444236"/>
                </a:cubicBezTo>
                <a:cubicBezTo>
                  <a:pt x="771018" y="3444236"/>
                  <a:pt x="0" y="2673218"/>
                  <a:pt x="0" y="1722118"/>
                </a:cubicBezTo>
                <a:cubicBezTo>
                  <a:pt x="0" y="771018"/>
                  <a:pt x="771018" y="0"/>
                  <a:pt x="1722118" y="0"/>
                </a:cubicBezTo>
                <a:close/>
              </a:path>
            </a:pathLst>
          </a:custGeom>
        </p:spPr>
      </p:pic>
    </p:spTree>
    <p:extLst>
      <p:ext uri="{BB962C8B-B14F-4D97-AF65-F5344CB8AC3E}">
        <p14:creationId xmlns:p14="http://schemas.microsoft.com/office/powerpoint/2010/main" val="122487784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29">
            <a:extLst>
              <a:ext uri="{FF2B5EF4-FFF2-40B4-BE49-F238E27FC236}">
                <a16:creationId xmlns:a16="http://schemas.microsoft.com/office/drawing/2014/main" id="{79CC44B5-53F9-4F03-9EEB-4C3C821A6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1">
            <a:extLst>
              <a:ext uri="{FF2B5EF4-FFF2-40B4-BE49-F238E27FC236}">
                <a16:creationId xmlns:a16="http://schemas.microsoft.com/office/drawing/2014/main" id="{1A3688C8-DFCE-4CCD-BCF0-5FB239E50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30410"/>
            <a:ext cx="7005134" cy="4827590"/>
          </a:xfrm>
          <a:custGeom>
            <a:avLst/>
            <a:gdLst>
              <a:gd name="connsiteX0" fmla="*/ 1974535 w 7005134"/>
              <a:gd name="connsiteY0" fmla="*/ 0 h 4827590"/>
              <a:gd name="connsiteX1" fmla="*/ 7003848 w 7005134"/>
              <a:gd name="connsiteY1" fmla="*/ 4776721 h 4827590"/>
              <a:gd name="connsiteX2" fmla="*/ 7005134 w 7005134"/>
              <a:gd name="connsiteY2" fmla="*/ 4827590 h 4827590"/>
              <a:gd name="connsiteX3" fmla="*/ 0 w 7005134"/>
              <a:gd name="connsiteY3" fmla="*/ 4827590 h 4827590"/>
              <a:gd name="connsiteX4" fmla="*/ 0 w 7005134"/>
              <a:gd name="connsiteY4" fmla="*/ 402231 h 4827590"/>
              <a:gd name="connsiteX5" fmla="*/ 14349 w 7005134"/>
              <a:gd name="connsiteY5" fmla="*/ 395744 h 4827590"/>
              <a:gd name="connsiteX6" fmla="*/ 1974535 w 7005134"/>
              <a:gd name="connsiteY6" fmla="*/ 0 h 4827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05134" h="4827590">
                <a:moveTo>
                  <a:pt x="1974535" y="0"/>
                </a:moveTo>
                <a:cubicBezTo>
                  <a:pt x="4668853" y="0"/>
                  <a:pt x="6868971" y="2115921"/>
                  <a:pt x="7003848" y="4776721"/>
                </a:cubicBezTo>
                <a:lnTo>
                  <a:pt x="7005134" y="4827590"/>
                </a:lnTo>
                <a:lnTo>
                  <a:pt x="0" y="4827590"/>
                </a:lnTo>
                <a:lnTo>
                  <a:pt x="0" y="402231"/>
                </a:lnTo>
                <a:lnTo>
                  <a:pt x="14349" y="395744"/>
                </a:lnTo>
                <a:cubicBezTo>
                  <a:pt x="616832" y="140915"/>
                  <a:pt x="1279227" y="0"/>
                  <a:pt x="1974535" y="0"/>
                </a:cubicBezTo>
                <a:close/>
              </a:path>
            </a:pathLst>
          </a:cu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E9EA0DD-7987-4C83-B7DD-EDE9CF7F2DF3}"/>
              </a:ext>
            </a:extLst>
          </p:cNvPr>
          <p:cNvSpPr>
            <a:spLocks noGrp="1"/>
          </p:cNvSpPr>
          <p:nvPr>
            <p:ph type="ctrTitle"/>
          </p:nvPr>
        </p:nvSpPr>
        <p:spPr>
          <a:xfrm>
            <a:off x="1158239" y="718456"/>
            <a:ext cx="10606955" cy="3229966"/>
          </a:xfrm>
        </p:spPr>
        <p:txBody>
          <a:bodyPr>
            <a:normAutofit/>
          </a:bodyPr>
          <a:lstStyle/>
          <a:p>
            <a:r>
              <a:rPr lang="pl-PL" sz="3600" b="1" dirty="0"/>
              <a:t>Dziękuję za uwagę </a:t>
            </a:r>
            <a:r>
              <a:rPr lang="pl-PL" sz="3600" b="1" dirty="0">
                <a:sym typeface="Wingdings" panose="05000000000000000000" pitchFamily="2" charset="2"/>
              </a:rPr>
              <a:t></a:t>
            </a:r>
            <a:br>
              <a:rPr lang="pl-PL" sz="3600" b="1" dirty="0">
                <a:sym typeface="Wingdings" panose="05000000000000000000" pitchFamily="2" charset="2"/>
              </a:rPr>
            </a:br>
            <a:br>
              <a:rPr lang="pl-PL" sz="1600" b="1" dirty="0">
                <a:sym typeface="Wingdings" panose="05000000000000000000" pitchFamily="2" charset="2"/>
              </a:rPr>
            </a:br>
            <a:r>
              <a:rPr lang="pl-PL" sz="1600" b="1" i="1" dirty="0">
                <a:sym typeface="Wingdings" panose="05000000000000000000" pitchFamily="2" charset="2"/>
              </a:rPr>
              <a:t>Andrzej Jankowski</a:t>
            </a:r>
            <a:br>
              <a:rPr lang="pl-PL" sz="1600" b="1" i="1" dirty="0">
                <a:sym typeface="Wingdings" panose="05000000000000000000" pitchFamily="2" charset="2"/>
              </a:rPr>
            </a:br>
            <a:r>
              <a:rPr lang="pl-PL" sz="1600" b="1" i="1" dirty="0">
                <a:sym typeface="Wingdings" panose="05000000000000000000" pitchFamily="2" charset="2"/>
              </a:rPr>
              <a:t>Dyrektor Biura Prawnego</a:t>
            </a:r>
            <a:br>
              <a:rPr lang="pl-PL" sz="1600" b="1" i="1" dirty="0">
                <a:sym typeface="Wingdings" panose="05000000000000000000" pitchFamily="2" charset="2"/>
              </a:rPr>
            </a:br>
            <a:r>
              <a:rPr lang="pl-PL" sz="1600" b="1" i="1" dirty="0">
                <a:sym typeface="Wingdings" panose="05000000000000000000" pitchFamily="2" charset="2"/>
              </a:rPr>
              <a:t>Forum Związków Zawodowych</a:t>
            </a:r>
            <a:br>
              <a:rPr lang="pl-PL" sz="1600" b="1" i="1" dirty="0">
                <a:sym typeface="Wingdings" panose="05000000000000000000" pitchFamily="2" charset="2"/>
              </a:rPr>
            </a:br>
            <a:r>
              <a:rPr lang="pl-PL" sz="1600" b="1" i="1" dirty="0">
                <a:sym typeface="Wingdings" panose="05000000000000000000" pitchFamily="2" charset="2"/>
              </a:rPr>
              <a:t>tel. 697 822 775</a:t>
            </a:r>
            <a:br>
              <a:rPr lang="pl-PL" sz="1600" b="1" i="1" dirty="0">
                <a:sym typeface="Wingdings" panose="05000000000000000000" pitchFamily="2" charset="2"/>
              </a:rPr>
            </a:br>
            <a:r>
              <a:rPr lang="pl-PL" sz="1600" b="1" i="1" dirty="0">
                <a:sym typeface="Wingdings" panose="05000000000000000000" pitchFamily="2" charset="2"/>
              </a:rPr>
              <a:t>e-mail: </a:t>
            </a:r>
            <a:r>
              <a:rPr lang="pl-PL" sz="1600" b="1" i="1" dirty="0">
                <a:sym typeface="Wingdings" panose="05000000000000000000" pitchFamily="2" charset="2"/>
                <a:hlinkClick r:id="rId2"/>
              </a:rPr>
              <a:t>prawnik@fzz.org.pl</a:t>
            </a:r>
            <a:br>
              <a:rPr lang="pl-PL" sz="1600" b="1" dirty="0">
                <a:sym typeface="Wingdings" panose="05000000000000000000" pitchFamily="2" charset="2"/>
              </a:rPr>
            </a:br>
            <a:br>
              <a:rPr lang="pl-PL" sz="1600" b="1" dirty="0"/>
            </a:br>
            <a:endParaRPr lang="pl-PL" sz="1400" b="1" dirty="0"/>
          </a:p>
        </p:txBody>
      </p:sp>
      <p:sp>
        <p:nvSpPr>
          <p:cNvPr id="3" name="Podtytuł 2">
            <a:extLst>
              <a:ext uri="{FF2B5EF4-FFF2-40B4-BE49-F238E27FC236}">
                <a16:creationId xmlns:a16="http://schemas.microsoft.com/office/drawing/2014/main" id="{FD7FC6DA-AAB2-485C-AFF2-74D8FDBEA89F}"/>
              </a:ext>
            </a:extLst>
          </p:cNvPr>
          <p:cNvSpPr>
            <a:spLocks noGrp="1"/>
          </p:cNvSpPr>
          <p:nvPr>
            <p:ph type="subTitle" idx="1"/>
          </p:nvPr>
        </p:nvSpPr>
        <p:spPr>
          <a:xfrm>
            <a:off x="1884784" y="5327780"/>
            <a:ext cx="5613296" cy="1028569"/>
          </a:xfrm>
        </p:spPr>
        <p:txBody>
          <a:bodyPr>
            <a:normAutofit/>
          </a:bodyPr>
          <a:lstStyle/>
          <a:p>
            <a:pPr algn="l"/>
            <a:r>
              <a:rPr lang="pl-PL" b="1" dirty="0"/>
              <a:t>FORUM ZWIĄZKÓW ZAWODOWYCH </a:t>
            </a:r>
          </a:p>
        </p:txBody>
      </p:sp>
      <p:cxnSp>
        <p:nvCxnSpPr>
          <p:cNvPr id="38" name="Straight Connector 33">
            <a:extLst>
              <a:ext uri="{FF2B5EF4-FFF2-40B4-BE49-F238E27FC236}">
                <a16:creationId xmlns:a16="http://schemas.microsoft.com/office/drawing/2014/main" id="{D598FBE3-48D2-40A2-B7E6-F485834C821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72540" y="4450080"/>
            <a:ext cx="1234440"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7" name="Obraz 6">
            <a:extLst>
              <a:ext uri="{FF2B5EF4-FFF2-40B4-BE49-F238E27FC236}">
                <a16:creationId xmlns:a16="http://schemas.microsoft.com/office/drawing/2014/main" id="{A6D6212C-0783-4ACD-9881-385A15DBE5B3}"/>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10030328" y="4700588"/>
            <a:ext cx="1734867" cy="1734867"/>
          </a:xfrm>
          <a:custGeom>
            <a:avLst/>
            <a:gdLst>
              <a:gd name="connsiteX0" fmla="*/ 1722118 w 3444236"/>
              <a:gd name="connsiteY0" fmla="*/ 0 h 3444236"/>
              <a:gd name="connsiteX1" fmla="*/ 3444236 w 3444236"/>
              <a:gd name="connsiteY1" fmla="*/ 1722118 h 3444236"/>
              <a:gd name="connsiteX2" fmla="*/ 1722118 w 3444236"/>
              <a:gd name="connsiteY2" fmla="*/ 3444236 h 3444236"/>
              <a:gd name="connsiteX3" fmla="*/ 0 w 3444236"/>
              <a:gd name="connsiteY3" fmla="*/ 1722118 h 3444236"/>
              <a:gd name="connsiteX4" fmla="*/ 1722118 w 3444236"/>
              <a:gd name="connsiteY4" fmla="*/ 0 h 34442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4236" h="3444236">
                <a:moveTo>
                  <a:pt x="1722118" y="0"/>
                </a:moveTo>
                <a:cubicBezTo>
                  <a:pt x="2673218" y="0"/>
                  <a:pt x="3444236" y="771018"/>
                  <a:pt x="3444236" y="1722118"/>
                </a:cubicBezTo>
                <a:cubicBezTo>
                  <a:pt x="3444236" y="2673218"/>
                  <a:pt x="2673218" y="3444236"/>
                  <a:pt x="1722118" y="3444236"/>
                </a:cubicBezTo>
                <a:cubicBezTo>
                  <a:pt x="771018" y="3444236"/>
                  <a:pt x="0" y="2673218"/>
                  <a:pt x="0" y="1722118"/>
                </a:cubicBezTo>
                <a:cubicBezTo>
                  <a:pt x="0" y="771018"/>
                  <a:pt x="771018" y="0"/>
                  <a:pt x="1722118" y="0"/>
                </a:cubicBezTo>
                <a:close/>
              </a:path>
            </a:pathLst>
          </a:custGeom>
        </p:spPr>
      </p:pic>
    </p:spTree>
    <p:extLst>
      <p:ext uri="{BB962C8B-B14F-4D97-AF65-F5344CB8AC3E}">
        <p14:creationId xmlns:p14="http://schemas.microsoft.com/office/powerpoint/2010/main" val="22201679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29">
            <a:extLst>
              <a:ext uri="{FF2B5EF4-FFF2-40B4-BE49-F238E27FC236}">
                <a16:creationId xmlns:a16="http://schemas.microsoft.com/office/drawing/2014/main" id="{79CC44B5-53F9-4F03-9EEB-4C3C821A6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1">
            <a:extLst>
              <a:ext uri="{FF2B5EF4-FFF2-40B4-BE49-F238E27FC236}">
                <a16:creationId xmlns:a16="http://schemas.microsoft.com/office/drawing/2014/main" id="{1A3688C8-DFCE-4CCD-BCF0-5FB239E50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30410"/>
            <a:ext cx="7005134" cy="4827590"/>
          </a:xfrm>
          <a:custGeom>
            <a:avLst/>
            <a:gdLst>
              <a:gd name="connsiteX0" fmla="*/ 1974535 w 7005134"/>
              <a:gd name="connsiteY0" fmla="*/ 0 h 4827590"/>
              <a:gd name="connsiteX1" fmla="*/ 7003848 w 7005134"/>
              <a:gd name="connsiteY1" fmla="*/ 4776721 h 4827590"/>
              <a:gd name="connsiteX2" fmla="*/ 7005134 w 7005134"/>
              <a:gd name="connsiteY2" fmla="*/ 4827590 h 4827590"/>
              <a:gd name="connsiteX3" fmla="*/ 0 w 7005134"/>
              <a:gd name="connsiteY3" fmla="*/ 4827590 h 4827590"/>
              <a:gd name="connsiteX4" fmla="*/ 0 w 7005134"/>
              <a:gd name="connsiteY4" fmla="*/ 402231 h 4827590"/>
              <a:gd name="connsiteX5" fmla="*/ 14349 w 7005134"/>
              <a:gd name="connsiteY5" fmla="*/ 395744 h 4827590"/>
              <a:gd name="connsiteX6" fmla="*/ 1974535 w 7005134"/>
              <a:gd name="connsiteY6" fmla="*/ 0 h 4827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05134" h="4827590">
                <a:moveTo>
                  <a:pt x="1974535" y="0"/>
                </a:moveTo>
                <a:cubicBezTo>
                  <a:pt x="4668853" y="0"/>
                  <a:pt x="6868971" y="2115921"/>
                  <a:pt x="7003848" y="4776721"/>
                </a:cubicBezTo>
                <a:lnTo>
                  <a:pt x="7005134" y="4827590"/>
                </a:lnTo>
                <a:lnTo>
                  <a:pt x="0" y="4827590"/>
                </a:lnTo>
                <a:lnTo>
                  <a:pt x="0" y="402231"/>
                </a:lnTo>
                <a:lnTo>
                  <a:pt x="14349" y="395744"/>
                </a:lnTo>
                <a:cubicBezTo>
                  <a:pt x="616832" y="140915"/>
                  <a:pt x="1279227" y="0"/>
                  <a:pt x="1974535" y="0"/>
                </a:cubicBezTo>
                <a:close/>
              </a:path>
            </a:pathLst>
          </a:cu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E9EA0DD-7987-4C83-B7DD-EDE9CF7F2DF3}"/>
              </a:ext>
            </a:extLst>
          </p:cNvPr>
          <p:cNvSpPr>
            <a:spLocks noGrp="1"/>
          </p:cNvSpPr>
          <p:nvPr>
            <p:ph type="ctrTitle"/>
          </p:nvPr>
        </p:nvSpPr>
        <p:spPr>
          <a:xfrm>
            <a:off x="1158239" y="718457"/>
            <a:ext cx="10606955" cy="2444194"/>
          </a:xfrm>
        </p:spPr>
        <p:txBody>
          <a:bodyPr>
            <a:normAutofit/>
          </a:bodyPr>
          <a:lstStyle/>
          <a:p>
            <a:r>
              <a:rPr lang="pl-PL" sz="1600" b="1" i="1" u="sng" dirty="0"/>
              <a:t>ART. 2</a:t>
            </a:r>
            <a:br>
              <a:rPr lang="pl-PL" sz="1600" b="1" i="1" u="sng" dirty="0"/>
            </a:br>
            <a:br>
              <a:rPr lang="pl-PL" sz="1600" i="1" u="sng" dirty="0"/>
            </a:br>
            <a:r>
              <a:rPr lang="pl-PL" sz="1600" i="1" u="sng" dirty="0"/>
              <a:t>Dotychczasowe brzmienie:</a:t>
            </a:r>
            <a:br>
              <a:rPr lang="pl-PL" sz="1600" i="1" u="sng" dirty="0"/>
            </a:br>
            <a:r>
              <a:rPr lang="pl-PL" sz="1600" dirty="0"/>
              <a:t>3. Przejście na emeryturę lub rentę nie pozbawia osób, o których mowa w ust. 1 i 2, prawa przynależności i wstępowania do związków zawodowych.</a:t>
            </a:r>
            <a:br>
              <a:rPr lang="pl-PL" sz="1600" dirty="0"/>
            </a:br>
            <a:br>
              <a:rPr lang="pl-PL" sz="1600" dirty="0"/>
            </a:br>
            <a:r>
              <a:rPr lang="pl-PL" sz="1600" i="1" u="sng" dirty="0"/>
              <a:t>Nowe brzmienie:</a:t>
            </a:r>
            <a:br>
              <a:rPr lang="pl-PL" sz="1600" i="1" u="sng" dirty="0"/>
            </a:br>
            <a:r>
              <a:rPr lang="pl-PL" sz="1600" dirty="0"/>
              <a:t>3. </a:t>
            </a:r>
            <a:r>
              <a:rPr lang="pl-PL" sz="1600" b="1" dirty="0"/>
              <a:t>Przejście na emeryturę lub rentę nie pozbawia osób, o których mowa w ust. 1, prawa przynależności i wstępowania do związków zawodowych</a:t>
            </a:r>
            <a:br>
              <a:rPr lang="pl-PL" sz="1600" dirty="0"/>
            </a:br>
            <a:endParaRPr lang="pl-PL" sz="1400" b="1" dirty="0"/>
          </a:p>
        </p:txBody>
      </p:sp>
      <p:sp>
        <p:nvSpPr>
          <p:cNvPr id="3" name="Podtytuł 2">
            <a:extLst>
              <a:ext uri="{FF2B5EF4-FFF2-40B4-BE49-F238E27FC236}">
                <a16:creationId xmlns:a16="http://schemas.microsoft.com/office/drawing/2014/main" id="{FD7FC6DA-AAB2-485C-AFF2-74D8FDBEA89F}"/>
              </a:ext>
            </a:extLst>
          </p:cNvPr>
          <p:cNvSpPr>
            <a:spLocks noGrp="1"/>
          </p:cNvSpPr>
          <p:nvPr>
            <p:ph type="subTitle" idx="1"/>
          </p:nvPr>
        </p:nvSpPr>
        <p:spPr>
          <a:xfrm>
            <a:off x="1884784" y="5327780"/>
            <a:ext cx="5613296" cy="1028569"/>
          </a:xfrm>
        </p:spPr>
        <p:txBody>
          <a:bodyPr>
            <a:normAutofit/>
          </a:bodyPr>
          <a:lstStyle/>
          <a:p>
            <a:pPr algn="l"/>
            <a:r>
              <a:rPr lang="pl-PL" b="1" dirty="0"/>
              <a:t>FORUM ZWIĄZKÓW ZAWODOWYCH </a:t>
            </a:r>
          </a:p>
        </p:txBody>
      </p:sp>
      <p:cxnSp>
        <p:nvCxnSpPr>
          <p:cNvPr id="38" name="Straight Connector 33">
            <a:extLst>
              <a:ext uri="{FF2B5EF4-FFF2-40B4-BE49-F238E27FC236}">
                <a16:creationId xmlns:a16="http://schemas.microsoft.com/office/drawing/2014/main" id="{D598FBE3-48D2-40A2-B7E6-F485834C821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72540" y="4450080"/>
            <a:ext cx="1234440"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7" name="Obraz 6">
            <a:extLst>
              <a:ext uri="{FF2B5EF4-FFF2-40B4-BE49-F238E27FC236}">
                <a16:creationId xmlns:a16="http://schemas.microsoft.com/office/drawing/2014/main" id="{A6D6212C-0783-4ACD-9881-385A15DBE5B3}"/>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10030328" y="4700588"/>
            <a:ext cx="1734867" cy="1734867"/>
          </a:xfrm>
          <a:custGeom>
            <a:avLst/>
            <a:gdLst>
              <a:gd name="connsiteX0" fmla="*/ 1722118 w 3444236"/>
              <a:gd name="connsiteY0" fmla="*/ 0 h 3444236"/>
              <a:gd name="connsiteX1" fmla="*/ 3444236 w 3444236"/>
              <a:gd name="connsiteY1" fmla="*/ 1722118 h 3444236"/>
              <a:gd name="connsiteX2" fmla="*/ 1722118 w 3444236"/>
              <a:gd name="connsiteY2" fmla="*/ 3444236 h 3444236"/>
              <a:gd name="connsiteX3" fmla="*/ 0 w 3444236"/>
              <a:gd name="connsiteY3" fmla="*/ 1722118 h 3444236"/>
              <a:gd name="connsiteX4" fmla="*/ 1722118 w 3444236"/>
              <a:gd name="connsiteY4" fmla="*/ 0 h 34442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4236" h="3444236">
                <a:moveTo>
                  <a:pt x="1722118" y="0"/>
                </a:moveTo>
                <a:cubicBezTo>
                  <a:pt x="2673218" y="0"/>
                  <a:pt x="3444236" y="771018"/>
                  <a:pt x="3444236" y="1722118"/>
                </a:cubicBezTo>
                <a:cubicBezTo>
                  <a:pt x="3444236" y="2673218"/>
                  <a:pt x="2673218" y="3444236"/>
                  <a:pt x="1722118" y="3444236"/>
                </a:cubicBezTo>
                <a:cubicBezTo>
                  <a:pt x="771018" y="3444236"/>
                  <a:pt x="0" y="2673218"/>
                  <a:pt x="0" y="1722118"/>
                </a:cubicBezTo>
                <a:cubicBezTo>
                  <a:pt x="0" y="771018"/>
                  <a:pt x="771018" y="0"/>
                  <a:pt x="1722118" y="0"/>
                </a:cubicBezTo>
                <a:close/>
              </a:path>
            </a:pathLst>
          </a:custGeom>
        </p:spPr>
      </p:pic>
    </p:spTree>
    <p:extLst>
      <p:ext uri="{BB962C8B-B14F-4D97-AF65-F5344CB8AC3E}">
        <p14:creationId xmlns:p14="http://schemas.microsoft.com/office/powerpoint/2010/main" val="31122170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29">
            <a:extLst>
              <a:ext uri="{FF2B5EF4-FFF2-40B4-BE49-F238E27FC236}">
                <a16:creationId xmlns:a16="http://schemas.microsoft.com/office/drawing/2014/main" id="{79CC44B5-53F9-4F03-9EEB-4C3C821A6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1">
            <a:extLst>
              <a:ext uri="{FF2B5EF4-FFF2-40B4-BE49-F238E27FC236}">
                <a16:creationId xmlns:a16="http://schemas.microsoft.com/office/drawing/2014/main" id="{1A3688C8-DFCE-4CCD-BCF0-5FB239E50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30410"/>
            <a:ext cx="7005134" cy="4827590"/>
          </a:xfrm>
          <a:custGeom>
            <a:avLst/>
            <a:gdLst>
              <a:gd name="connsiteX0" fmla="*/ 1974535 w 7005134"/>
              <a:gd name="connsiteY0" fmla="*/ 0 h 4827590"/>
              <a:gd name="connsiteX1" fmla="*/ 7003848 w 7005134"/>
              <a:gd name="connsiteY1" fmla="*/ 4776721 h 4827590"/>
              <a:gd name="connsiteX2" fmla="*/ 7005134 w 7005134"/>
              <a:gd name="connsiteY2" fmla="*/ 4827590 h 4827590"/>
              <a:gd name="connsiteX3" fmla="*/ 0 w 7005134"/>
              <a:gd name="connsiteY3" fmla="*/ 4827590 h 4827590"/>
              <a:gd name="connsiteX4" fmla="*/ 0 w 7005134"/>
              <a:gd name="connsiteY4" fmla="*/ 402231 h 4827590"/>
              <a:gd name="connsiteX5" fmla="*/ 14349 w 7005134"/>
              <a:gd name="connsiteY5" fmla="*/ 395744 h 4827590"/>
              <a:gd name="connsiteX6" fmla="*/ 1974535 w 7005134"/>
              <a:gd name="connsiteY6" fmla="*/ 0 h 4827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05134" h="4827590">
                <a:moveTo>
                  <a:pt x="1974535" y="0"/>
                </a:moveTo>
                <a:cubicBezTo>
                  <a:pt x="4668853" y="0"/>
                  <a:pt x="6868971" y="2115921"/>
                  <a:pt x="7003848" y="4776721"/>
                </a:cubicBezTo>
                <a:lnTo>
                  <a:pt x="7005134" y="4827590"/>
                </a:lnTo>
                <a:lnTo>
                  <a:pt x="0" y="4827590"/>
                </a:lnTo>
                <a:lnTo>
                  <a:pt x="0" y="402231"/>
                </a:lnTo>
                <a:lnTo>
                  <a:pt x="14349" y="395744"/>
                </a:lnTo>
                <a:cubicBezTo>
                  <a:pt x="616832" y="140915"/>
                  <a:pt x="1279227" y="0"/>
                  <a:pt x="1974535" y="0"/>
                </a:cubicBezTo>
                <a:close/>
              </a:path>
            </a:pathLst>
          </a:cu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E9EA0DD-7987-4C83-B7DD-EDE9CF7F2DF3}"/>
              </a:ext>
            </a:extLst>
          </p:cNvPr>
          <p:cNvSpPr>
            <a:spLocks noGrp="1"/>
          </p:cNvSpPr>
          <p:nvPr>
            <p:ph type="ctrTitle"/>
          </p:nvPr>
        </p:nvSpPr>
        <p:spPr>
          <a:xfrm>
            <a:off x="1158239" y="718457"/>
            <a:ext cx="10606955" cy="1177456"/>
          </a:xfrm>
        </p:spPr>
        <p:txBody>
          <a:bodyPr>
            <a:normAutofit/>
          </a:bodyPr>
          <a:lstStyle/>
          <a:p>
            <a:pPr algn="l"/>
            <a:r>
              <a:rPr lang="pl-PL" sz="1600" i="1" u="sng" dirty="0"/>
              <a:t>Dodano: </a:t>
            </a:r>
            <a:br>
              <a:rPr lang="pl-PL" sz="1600" dirty="0"/>
            </a:br>
            <a:r>
              <a:rPr lang="pl-PL" sz="1600" b="1" dirty="0"/>
              <a:t>4 (1). Wolontariuszom, stażystom i innym osobom, które świadczą osobiście pracę bez wynagrodzenia, przysługuje prawo wstępowania do związków zawodowych w przypadkach i na warunkach określonych statutami związków.</a:t>
            </a:r>
            <a:br>
              <a:rPr lang="pl-PL" sz="1600" b="1" dirty="0"/>
            </a:br>
            <a:endParaRPr lang="pl-PL" sz="1400" b="1" dirty="0"/>
          </a:p>
        </p:txBody>
      </p:sp>
      <p:sp>
        <p:nvSpPr>
          <p:cNvPr id="3" name="Podtytuł 2">
            <a:extLst>
              <a:ext uri="{FF2B5EF4-FFF2-40B4-BE49-F238E27FC236}">
                <a16:creationId xmlns:a16="http://schemas.microsoft.com/office/drawing/2014/main" id="{FD7FC6DA-AAB2-485C-AFF2-74D8FDBEA89F}"/>
              </a:ext>
            </a:extLst>
          </p:cNvPr>
          <p:cNvSpPr>
            <a:spLocks noGrp="1"/>
          </p:cNvSpPr>
          <p:nvPr>
            <p:ph type="subTitle" idx="1"/>
          </p:nvPr>
        </p:nvSpPr>
        <p:spPr>
          <a:xfrm>
            <a:off x="1884784" y="5327780"/>
            <a:ext cx="5613296" cy="1028569"/>
          </a:xfrm>
        </p:spPr>
        <p:txBody>
          <a:bodyPr>
            <a:normAutofit/>
          </a:bodyPr>
          <a:lstStyle/>
          <a:p>
            <a:pPr algn="l"/>
            <a:r>
              <a:rPr lang="pl-PL" b="1" dirty="0"/>
              <a:t>FORUM ZWIĄZKÓW ZAWODOWYCH </a:t>
            </a:r>
          </a:p>
        </p:txBody>
      </p:sp>
      <p:cxnSp>
        <p:nvCxnSpPr>
          <p:cNvPr id="38" name="Straight Connector 33">
            <a:extLst>
              <a:ext uri="{FF2B5EF4-FFF2-40B4-BE49-F238E27FC236}">
                <a16:creationId xmlns:a16="http://schemas.microsoft.com/office/drawing/2014/main" id="{D598FBE3-48D2-40A2-B7E6-F485834C821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72540" y="4450080"/>
            <a:ext cx="1234440"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7" name="Obraz 6">
            <a:extLst>
              <a:ext uri="{FF2B5EF4-FFF2-40B4-BE49-F238E27FC236}">
                <a16:creationId xmlns:a16="http://schemas.microsoft.com/office/drawing/2014/main" id="{A6D6212C-0783-4ACD-9881-385A15DBE5B3}"/>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10030328" y="4700588"/>
            <a:ext cx="1734867" cy="1734867"/>
          </a:xfrm>
          <a:custGeom>
            <a:avLst/>
            <a:gdLst>
              <a:gd name="connsiteX0" fmla="*/ 1722118 w 3444236"/>
              <a:gd name="connsiteY0" fmla="*/ 0 h 3444236"/>
              <a:gd name="connsiteX1" fmla="*/ 3444236 w 3444236"/>
              <a:gd name="connsiteY1" fmla="*/ 1722118 h 3444236"/>
              <a:gd name="connsiteX2" fmla="*/ 1722118 w 3444236"/>
              <a:gd name="connsiteY2" fmla="*/ 3444236 h 3444236"/>
              <a:gd name="connsiteX3" fmla="*/ 0 w 3444236"/>
              <a:gd name="connsiteY3" fmla="*/ 1722118 h 3444236"/>
              <a:gd name="connsiteX4" fmla="*/ 1722118 w 3444236"/>
              <a:gd name="connsiteY4" fmla="*/ 0 h 34442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4236" h="3444236">
                <a:moveTo>
                  <a:pt x="1722118" y="0"/>
                </a:moveTo>
                <a:cubicBezTo>
                  <a:pt x="2673218" y="0"/>
                  <a:pt x="3444236" y="771018"/>
                  <a:pt x="3444236" y="1722118"/>
                </a:cubicBezTo>
                <a:cubicBezTo>
                  <a:pt x="3444236" y="2673218"/>
                  <a:pt x="2673218" y="3444236"/>
                  <a:pt x="1722118" y="3444236"/>
                </a:cubicBezTo>
                <a:cubicBezTo>
                  <a:pt x="771018" y="3444236"/>
                  <a:pt x="0" y="2673218"/>
                  <a:pt x="0" y="1722118"/>
                </a:cubicBezTo>
                <a:cubicBezTo>
                  <a:pt x="0" y="771018"/>
                  <a:pt x="771018" y="0"/>
                  <a:pt x="1722118" y="0"/>
                </a:cubicBezTo>
                <a:close/>
              </a:path>
            </a:pathLst>
          </a:custGeom>
        </p:spPr>
      </p:pic>
    </p:spTree>
    <p:extLst>
      <p:ext uri="{BB962C8B-B14F-4D97-AF65-F5344CB8AC3E}">
        <p14:creationId xmlns:p14="http://schemas.microsoft.com/office/powerpoint/2010/main" val="29070662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29">
            <a:extLst>
              <a:ext uri="{FF2B5EF4-FFF2-40B4-BE49-F238E27FC236}">
                <a16:creationId xmlns:a16="http://schemas.microsoft.com/office/drawing/2014/main" id="{79CC44B5-53F9-4F03-9EEB-4C3C821A6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1">
            <a:extLst>
              <a:ext uri="{FF2B5EF4-FFF2-40B4-BE49-F238E27FC236}">
                <a16:creationId xmlns:a16="http://schemas.microsoft.com/office/drawing/2014/main" id="{1A3688C8-DFCE-4CCD-BCF0-5FB239E50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30410"/>
            <a:ext cx="7005134" cy="4827590"/>
          </a:xfrm>
          <a:custGeom>
            <a:avLst/>
            <a:gdLst>
              <a:gd name="connsiteX0" fmla="*/ 1974535 w 7005134"/>
              <a:gd name="connsiteY0" fmla="*/ 0 h 4827590"/>
              <a:gd name="connsiteX1" fmla="*/ 7003848 w 7005134"/>
              <a:gd name="connsiteY1" fmla="*/ 4776721 h 4827590"/>
              <a:gd name="connsiteX2" fmla="*/ 7005134 w 7005134"/>
              <a:gd name="connsiteY2" fmla="*/ 4827590 h 4827590"/>
              <a:gd name="connsiteX3" fmla="*/ 0 w 7005134"/>
              <a:gd name="connsiteY3" fmla="*/ 4827590 h 4827590"/>
              <a:gd name="connsiteX4" fmla="*/ 0 w 7005134"/>
              <a:gd name="connsiteY4" fmla="*/ 402231 h 4827590"/>
              <a:gd name="connsiteX5" fmla="*/ 14349 w 7005134"/>
              <a:gd name="connsiteY5" fmla="*/ 395744 h 4827590"/>
              <a:gd name="connsiteX6" fmla="*/ 1974535 w 7005134"/>
              <a:gd name="connsiteY6" fmla="*/ 0 h 4827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05134" h="4827590">
                <a:moveTo>
                  <a:pt x="1974535" y="0"/>
                </a:moveTo>
                <a:cubicBezTo>
                  <a:pt x="4668853" y="0"/>
                  <a:pt x="6868971" y="2115921"/>
                  <a:pt x="7003848" y="4776721"/>
                </a:cubicBezTo>
                <a:lnTo>
                  <a:pt x="7005134" y="4827590"/>
                </a:lnTo>
                <a:lnTo>
                  <a:pt x="0" y="4827590"/>
                </a:lnTo>
                <a:lnTo>
                  <a:pt x="0" y="402231"/>
                </a:lnTo>
                <a:lnTo>
                  <a:pt x="14349" y="395744"/>
                </a:lnTo>
                <a:cubicBezTo>
                  <a:pt x="616832" y="140915"/>
                  <a:pt x="1279227" y="0"/>
                  <a:pt x="1974535" y="0"/>
                </a:cubicBezTo>
                <a:close/>
              </a:path>
            </a:pathLst>
          </a:cu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E9EA0DD-7987-4C83-B7DD-EDE9CF7F2DF3}"/>
              </a:ext>
            </a:extLst>
          </p:cNvPr>
          <p:cNvSpPr>
            <a:spLocks noGrp="1"/>
          </p:cNvSpPr>
          <p:nvPr>
            <p:ph type="ctrTitle"/>
          </p:nvPr>
        </p:nvSpPr>
        <p:spPr>
          <a:xfrm>
            <a:off x="1158239" y="718456"/>
            <a:ext cx="10606955" cy="2511305"/>
          </a:xfrm>
        </p:spPr>
        <p:txBody>
          <a:bodyPr>
            <a:normAutofit/>
          </a:bodyPr>
          <a:lstStyle/>
          <a:p>
            <a:pPr algn="l"/>
            <a:r>
              <a:rPr lang="pl-PL" sz="1800" i="1" u="sng" dirty="0"/>
              <a:t>Dotychczasowe brzmienie:</a:t>
            </a:r>
            <a:br>
              <a:rPr lang="pl-PL" sz="1800" i="1" u="sng" dirty="0"/>
            </a:br>
            <a:r>
              <a:rPr lang="pl-PL" sz="1800" dirty="0"/>
              <a:t>5. Prawo tworzenia i wstępowania do związków zawodowych w zakładach pracy przysługuje również osobom skierowanym do tych zakładów w celu odbycia służby zastępczej. </a:t>
            </a:r>
            <a:br>
              <a:rPr lang="pl-PL" sz="1800" dirty="0"/>
            </a:br>
            <a:br>
              <a:rPr lang="pl-PL" sz="1800" dirty="0"/>
            </a:br>
            <a:r>
              <a:rPr lang="pl-PL" sz="1800" i="1" u="sng" dirty="0"/>
              <a:t>Nowe brzmienie:</a:t>
            </a:r>
            <a:br>
              <a:rPr lang="pl-PL" sz="1800" i="1" u="sng" dirty="0"/>
            </a:br>
            <a:r>
              <a:rPr lang="pl-PL" sz="1800" b="1" dirty="0"/>
              <a:t>5. Prawo tworzenia i wstępowania do związków zawodowych działających u pracodawców przysługuje również osobom skierowanym do tych pracodawców w celu odbycia służby zastępczej. Do tych osób stosuje się odpowiednio przepisy ustawy dotyczące osób wykonujących pracę zarobkową</a:t>
            </a:r>
            <a:br>
              <a:rPr lang="pl-PL" sz="1600" b="1" dirty="0"/>
            </a:br>
            <a:endParaRPr lang="pl-PL" sz="1400" b="1" dirty="0"/>
          </a:p>
        </p:txBody>
      </p:sp>
      <p:sp>
        <p:nvSpPr>
          <p:cNvPr id="3" name="Podtytuł 2">
            <a:extLst>
              <a:ext uri="{FF2B5EF4-FFF2-40B4-BE49-F238E27FC236}">
                <a16:creationId xmlns:a16="http://schemas.microsoft.com/office/drawing/2014/main" id="{FD7FC6DA-AAB2-485C-AFF2-74D8FDBEA89F}"/>
              </a:ext>
            </a:extLst>
          </p:cNvPr>
          <p:cNvSpPr>
            <a:spLocks noGrp="1"/>
          </p:cNvSpPr>
          <p:nvPr>
            <p:ph type="subTitle" idx="1"/>
          </p:nvPr>
        </p:nvSpPr>
        <p:spPr>
          <a:xfrm>
            <a:off x="1884784" y="5327780"/>
            <a:ext cx="5613296" cy="1028569"/>
          </a:xfrm>
        </p:spPr>
        <p:txBody>
          <a:bodyPr>
            <a:normAutofit/>
          </a:bodyPr>
          <a:lstStyle/>
          <a:p>
            <a:pPr algn="l"/>
            <a:r>
              <a:rPr lang="pl-PL" b="1" dirty="0"/>
              <a:t>FORUM ZWIĄZKÓW ZAWODOWYCH </a:t>
            </a:r>
          </a:p>
        </p:txBody>
      </p:sp>
      <p:cxnSp>
        <p:nvCxnSpPr>
          <p:cNvPr id="38" name="Straight Connector 33">
            <a:extLst>
              <a:ext uri="{FF2B5EF4-FFF2-40B4-BE49-F238E27FC236}">
                <a16:creationId xmlns:a16="http://schemas.microsoft.com/office/drawing/2014/main" id="{D598FBE3-48D2-40A2-B7E6-F485834C821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72540" y="4450080"/>
            <a:ext cx="1234440"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7" name="Obraz 6">
            <a:extLst>
              <a:ext uri="{FF2B5EF4-FFF2-40B4-BE49-F238E27FC236}">
                <a16:creationId xmlns:a16="http://schemas.microsoft.com/office/drawing/2014/main" id="{A6D6212C-0783-4ACD-9881-385A15DBE5B3}"/>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10030328" y="4700588"/>
            <a:ext cx="1734867" cy="1734867"/>
          </a:xfrm>
          <a:custGeom>
            <a:avLst/>
            <a:gdLst>
              <a:gd name="connsiteX0" fmla="*/ 1722118 w 3444236"/>
              <a:gd name="connsiteY0" fmla="*/ 0 h 3444236"/>
              <a:gd name="connsiteX1" fmla="*/ 3444236 w 3444236"/>
              <a:gd name="connsiteY1" fmla="*/ 1722118 h 3444236"/>
              <a:gd name="connsiteX2" fmla="*/ 1722118 w 3444236"/>
              <a:gd name="connsiteY2" fmla="*/ 3444236 h 3444236"/>
              <a:gd name="connsiteX3" fmla="*/ 0 w 3444236"/>
              <a:gd name="connsiteY3" fmla="*/ 1722118 h 3444236"/>
              <a:gd name="connsiteX4" fmla="*/ 1722118 w 3444236"/>
              <a:gd name="connsiteY4" fmla="*/ 0 h 34442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4236" h="3444236">
                <a:moveTo>
                  <a:pt x="1722118" y="0"/>
                </a:moveTo>
                <a:cubicBezTo>
                  <a:pt x="2673218" y="0"/>
                  <a:pt x="3444236" y="771018"/>
                  <a:pt x="3444236" y="1722118"/>
                </a:cubicBezTo>
                <a:cubicBezTo>
                  <a:pt x="3444236" y="2673218"/>
                  <a:pt x="2673218" y="3444236"/>
                  <a:pt x="1722118" y="3444236"/>
                </a:cubicBezTo>
                <a:cubicBezTo>
                  <a:pt x="771018" y="3444236"/>
                  <a:pt x="0" y="2673218"/>
                  <a:pt x="0" y="1722118"/>
                </a:cubicBezTo>
                <a:cubicBezTo>
                  <a:pt x="0" y="771018"/>
                  <a:pt x="771018" y="0"/>
                  <a:pt x="1722118" y="0"/>
                </a:cubicBezTo>
                <a:close/>
              </a:path>
            </a:pathLst>
          </a:custGeom>
        </p:spPr>
      </p:pic>
    </p:spTree>
    <p:extLst>
      <p:ext uri="{BB962C8B-B14F-4D97-AF65-F5344CB8AC3E}">
        <p14:creationId xmlns:p14="http://schemas.microsoft.com/office/powerpoint/2010/main" val="17918876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29">
            <a:extLst>
              <a:ext uri="{FF2B5EF4-FFF2-40B4-BE49-F238E27FC236}">
                <a16:creationId xmlns:a16="http://schemas.microsoft.com/office/drawing/2014/main" id="{79CC44B5-53F9-4F03-9EEB-4C3C821A6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1">
            <a:extLst>
              <a:ext uri="{FF2B5EF4-FFF2-40B4-BE49-F238E27FC236}">
                <a16:creationId xmlns:a16="http://schemas.microsoft.com/office/drawing/2014/main" id="{1A3688C8-DFCE-4CCD-BCF0-5FB239E50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30410"/>
            <a:ext cx="7005134" cy="4827590"/>
          </a:xfrm>
          <a:custGeom>
            <a:avLst/>
            <a:gdLst>
              <a:gd name="connsiteX0" fmla="*/ 1974535 w 7005134"/>
              <a:gd name="connsiteY0" fmla="*/ 0 h 4827590"/>
              <a:gd name="connsiteX1" fmla="*/ 7003848 w 7005134"/>
              <a:gd name="connsiteY1" fmla="*/ 4776721 h 4827590"/>
              <a:gd name="connsiteX2" fmla="*/ 7005134 w 7005134"/>
              <a:gd name="connsiteY2" fmla="*/ 4827590 h 4827590"/>
              <a:gd name="connsiteX3" fmla="*/ 0 w 7005134"/>
              <a:gd name="connsiteY3" fmla="*/ 4827590 h 4827590"/>
              <a:gd name="connsiteX4" fmla="*/ 0 w 7005134"/>
              <a:gd name="connsiteY4" fmla="*/ 402231 h 4827590"/>
              <a:gd name="connsiteX5" fmla="*/ 14349 w 7005134"/>
              <a:gd name="connsiteY5" fmla="*/ 395744 h 4827590"/>
              <a:gd name="connsiteX6" fmla="*/ 1974535 w 7005134"/>
              <a:gd name="connsiteY6" fmla="*/ 0 h 4827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05134" h="4827590">
                <a:moveTo>
                  <a:pt x="1974535" y="0"/>
                </a:moveTo>
                <a:cubicBezTo>
                  <a:pt x="4668853" y="0"/>
                  <a:pt x="6868971" y="2115921"/>
                  <a:pt x="7003848" y="4776721"/>
                </a:cubicBezTo>
                <a:lnTo>
                  <a:pt x="7005134" y="4827590"/>
                </a:lnTo>
                <a:lnTo>
                  <a:pt x="0" y="4827590"/>
                </a:lnTo>
                <a:lnTo>
                  <a:pt x="0" y="402231"/>
                </a:lnTo>
                <a:lnTo>
                  <a:pt x="14349" y="395744"/>
                </a:lnTo>
                <a:cubicBezTo>
                  <a:pt x="616832" y="140915"/>
                  <a:pt x="1279227" y="0"/>
                  <a:pt x="1974535" y="0"/>
                </a:cubicBezTo>
                <a:close/>
              </a:path>
            </a:pathLst>
          </a:cu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E9EA0DD-7987-4C83-B7DD-EDE9CF7F2DF3}"/>
              </a:ext>
            </a:extLst>
          </p:cNvPr>
          <p:cNvSpPr>
            <a:spLocks noGrp="1"/>
          </p:cNvSpPr>
          <p:nvPr>
            <p:ph type="ctrTitle"/>
          </p:nvPr>
        </p:nvSpPr>
        <p:spPr>
          <a:xfrm>
            <a:off x="1158239" y="718457"/>
            <a:ext cx="10606955" cy="2913976"/>
          </a:xfrm>
        </p:spPr>
        <p:txBody>
          <a:bodyPr>
            <a:normAutofit/>
          </a:bodyPr>
          <a:lstStyle/>
          <a:p>
            <a:pPr algn="l"/>
            <a:r>
              <a:rPr lang="pl-PL" sz="1800" i="1" u="sng" dirty="0"/>
              <a:t>Dotychczasowe brzmienie:</a:t>
            </a:r>
            <a:br>
              <a:rPr lang="pl-PL" sz="1800" i="1" u="sng" dirty="0"/>
            </a:br>
            <a:r>
              <a:rPr lang="pl-PL" sz="1800" dirty="0"/>
              <a:t>6. Do praw związkowych funkcjonariuszy Policji, Straży Granicznej i Służby Więziennej oraz strażaków Państwowej Straży Pożarnej, a także pracowników Najwyższej Izby Kontroli stosuje się odpowiednio przepisy niniejszej ustawy, z uwzględnieniem ograniczeń wynikających z odrębnych ustaw.</a:t>
            </a:r>
            <a:br>
              <a:rPr lang="pl-PL" sz="1800" dirty="0"/>
            </a:br>
            <a:br>
              <a:rPr lang="pl-PL" sz="1800" dirty="0"/>
            </a:br>
            <a:r>
              <a:rPr lang="pl-PL" sz="1800" i="1" u="sng" dirty="0"/>
              <a:t>Nowe brzmienie:</a:t>
            </a:r>
            <a:br>
              <a:rPr lang="pl-PL" sz="1800" i="1" u="sng" dirty="0"/>
            </a:br>
            <a:r>
              <a:rPr lang="pl-PL" sz="1800" b="1" dirty="0"/>
              <a:t>6. Do praw związkowych funkcjonariuszy Policji, Straży Granicznej, Służby Celno-Skarbowej i Służby Więziennej oraz strażaków Państwowej Straży Pożarnej, a także pracowników Najwyższej Izby Kontroli stosuje się odpowiednio przepisy ustawy, z uwzględnieniem ograniczeń wynikających z odrębnych ustaw.</a:t>
            </a:r>
            <a:br>
              <a:rPr lang="pl-PL" sz="1800" b="1" dirty="0"/>
            </a:br>
            <a:endParaRPr lang="pl-PL" sz="1800" b="1" dirty="0"/>
          </a:p>
        </p:txBody>
      </p:sp>
      <p:sp>
        <p:nvSpPr>
          <p:cNvPr id="3" name="Podtytuł 2">
            <a:extLst>
              <a:ext uri="{FF2B5EF4-FFF2-40B4-BE49-F238E27FC236}">
                <a16:creationId xmlns:a16="http://schemas.microsoft.com/office/drawing/2014/main" id="{FD7FC6DA-AAB2-485C-AFF2-74D8FDBEA89F}"/>
              </a:ext>
            </a:extLst>
          </p:cNvPr>
          <p:cNvSpPr>
            <a:spLocks noGrp="1"/>
          </p:cNvSpPr>
          <p:nvPr>
            <p:ph type="subTitle" idx="1"/>
          </p:nvPr>
        </p:nvSpPr>
        <p:spPr>
          <a:xfrm>
            <a:off x="1884784" y="5327780"/>
            <a:ext cx="5613296" cy="1028569"/>
          </a:xfrm>
        </p:spPr>
        <p:txBody>
          <a:bodyPr>
            <a:normAutofit/>
          </a:bodyPr>
          <a:lstStyle/>
          <a:p>
            <a:pPr algn="l"/>
            <a:r>
              <a:rPr lang="pl-PL" b="1" dirty="0"/>
              <a:t>FORUM ZWIĄZKÓW ZAWODOWYCH </a:t>
            </a:r>
          </a:p>
        </p:txBody>
      </p:sp>
      <p:cxnSp>
        <p:nvCxnSpPr>
          <p:cNvPr id="38" name="Straight Connector 33">
            <a:extLst>
              <a:ext uri="{FF2B5EF4-FFF2-40B4-BE49-F238E27FC236}">
                <a16:creationId xmlns:a16="http://schemas.microsoft.com/office/drawing/2014/main" id="{D598FBE3-48D2-40A2-B7E6-F485834C821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72540" y="4450080"/>
            <a:ext cx="1234440"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7" name="Obraz 6">
            <a:extLst>
              <a:ext uri="{FF2B5EF4-FFF2-40B4-BE49-F238E27FC236}">
                <a16:creationId xmlns:a16="http://schemas.microsoft.com/office/drawing/2014/main" id="{A6D6212C-0783-4ACD-9881-385A15DBE5B3}"/>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10030328" y="4700588"/>
            <a:ext cx="1734867" cy="1734867"/>
          </a:xfrm>
          <a:custGeom>
            <a:avLst/>
            <a:gdLst>
              <a:gd name="connsiteX0" fmla="*/ 1722118 w 3444236"/>
              <a:gd name="connsiteY0" fmla="*/ 0 h 3444236"/>
              <a:gd name="connsiteX1" fmla="*/ 3444236 w 3444236"/>
              <a:gd name="connsiteY1" fmla="*/ 1722118 h 3444236"/>
              <a:gd name="connsiteX2" fmla="*/ 1722118 w 3444236"/>
              <a:gd name="connsiteY2" fmla="*/ 3444236 h 3444236"/>
              <a:gd name="connsiteX3" fmla="*/ 0 w 3444236"/>
              <a:gd name="connsiteY3" fmla="*/ 1722118 h 3444236"/>
              <a:gd name="connsiteX4" fmla="*/ 1722118 w 3444236"/>
              <a:gd name="connsiteY4" fmla="*/ 0 h 34442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4236" h="3444236">
                <a:moveTo>
                  <a:pt x="1722118" y="0"/>
                </a:moveTo>
                <a:cubicBezTo>
                  <a:pt x="2673218" y="0"/>
                  <a:pt x="3444236" y="771018"/>
                  <a:pt x="3444236" y="1722118"/>
                </a:cubicBezTo>
                <a:cubicBezTo>
                  <a:pt x="3444236" y="2673218"/>
                  <a:pt x="2673218" y="3444236"/>
                  <a:pt x="1722118" y="3444236"/>
                </a:cubicBezTo>
                <a:cubicBezTo>
                  <a:pt x="771018" y="3444236"/>
                  <a:pt x="0" y="2673218"/>
                  <a:pt x="0" y="1722118"/>
                </a:cubicBezTo>
                <a:cubicBezTo>
                  <a:pt x="0" y="771018"/>
                  <a:pt x="771018" y="0"/>
                  <a:pt x="1722118" y="0"/>
                </a:cubicBezTo>
                <a:close/>
              </a:path>
            </a:pathLst>
          </a:custGeom>
        </p:spPr>
      </p:pic>
    </p:spTree>
    <p:extLst>
      <p:ext uri="{BB962C8B-B14F-4D97-AF65-F5344CB8AC3E}">
        <p14:creationId xmlns:p14="http://schemas.microsoft.com/office/powerpoint/2010/main" val="762239585"/>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210</TotalTime>
  <Words>530</Words>
  <Application>Microsoft Office PowerPoint</Application>
  <PresentationFormat>Panoramiczny</PresentationFormat>
  <Paragraphs>123</Paragraphs>
  <Slides>59</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59</vt:i4>
      </vt:variant>
    </vt:vector>
  </HeadingPairs>
  <TitlesOfParts>
    <vt:vector size="63" baseType="lpstr">
      <vt:lpstr>Arial</vt:lpstr>
      <vt:lpstr>Calibri</vt:lpstr>
      <vt:lpstr>Calibri Light</vt:lpstr>
      <vt:lpstr>Motyw pakietu Office</vt:lpstr>
      <vt:lpstr>Ustawa o związkach zawodowych po nowelizacji według stanu prawnego na dzień 1 stycznia 2019 r. </vt:lpstr>
      <vt:lpstr>Nowe przepisy są w głównej mierze konsekwencją wyroku Trybunału Konstytucyjnego z dnia 2 czerwca 2015 r. sygn. akt K 1/13.</vt:lpstr>
      <vt:lpstr>Najważniejsze zmiany przewidziane ustawą zakładają m.in.:  1. rozszerzenie na inne niż pracownicy osoby wykonujące pracę zarobkową mechanizmów ochronnych na wypadek ich nierównego traktowania z powodu przynależności związkowej, 2. przyznanie innym niż pracownicy osobom wykonującym pracę zarobkową prawa do zwolnienia od pracy zawodowej na czas niezbędny do wykonania czynności doraźnej, 3. wprowadzenie procedury weryfikacji liczebności zakładowej organizacji związkowej, 4. wprowadzenie możliwości zawierania układów zbiorowych pracy dla innych niż pracownicy osób wykonujących pracę zarobkową, 5. podwyższenie progów reprezentatywności dla zakładowych organizacji związkowych (z 7% do 8% dla organizacji wchodzących w skład Rady Dialogu Społecznego i ich organizacji członkowskich oraz z 10% do 15% dla pozostałych organizacji), 6. objęcie także innych niż pracownicy działaczy związkowych szczególną ochroną przed rozwiązaniem lub wypowiedzeniem umowy, wprowadzenie możliwości przekazania dotacji ze środków budżetowych na pokrycie kosztów związanych z uczestnictwem polskich organizacji reprezentujących interesy osób wykonujących pracę zarobkową i pracodawców na forum organów Unii Europejskiej. </vt:lpstr>
      <vt:lpstr>   Art. 1(1) Ilekroć w ustawie jest mowa o:  1) osobie wykonującej pracę zarobkową – należy przez to rozumieć pracownika lub osobę świadczącą pracę za wynagrodzeniem na innej podstawie niż stosunek pracy, jeżeli nie zatrudnia do tego rodzaju pracy innych osób, niezależnie od podstawy zatrudnienia, oraz ma takie prawa i interesy związane z wykonywaniem pracy, które mogą być reprezentowane i bronione przez związek zawodowy;  2) pracodawcy – należy przez to rozumieć pracodawcę w rozumieniu art. 3 ustawy z dnia 26 czerwca 1974 r. – Kodeks pracy (Dz. U. z 2018 r. poz. 917, 1000 i 1076) oraz jednostkę organizacyjną, choćby nie posiadała osobowości prawnej, a także osobę fizyczną, jeżeli zatrudniają one inną niż pracownik osobę wykonującą pracę zarobkową, niezależnie od podstawy tego zatrudnienia; 3) pracowniku – należy przez to rozumieć osobę, o której mowa w art. 2 ustawy z dnia 26 czerwca 1974 r. – Kodeks pracy.&gt;   </vt:lpstr>
      <vt:lpstr> </vt:lpstr>
      <vt:lpstr>ART. 2  Dotychczasowe brzmienie: 3. Przejście na emeryturę lub rentę nie pozbawia osób, o których mowa w ust. 1 i 2, prawa przynależności i wstępowania do związków zawodowych.  Nowe brzmienie: 3. Przejście na emeryturę lub rentę nie pozbawia osób, o których mowa w ust. 1, prawa przynależności i wstępowania do związków zawodowych </vt:lpstr>
      <vt:lpstr>Dodano:  4 (1). Wolontariuszom, stażystom i innym osobom, które świadczą osobiście pracę bez wynagrodzenia, przysługuje prawo wstępowania do związków zawodowych w przypadkach i na warunkach określonych statutami związków. </vt:lpstr>
      <vt:lpstr>Dotychczasowe brzmienie: 5. Prawo tworzenia i wstępowania do związków zawodowych w zakładach pracy przysługuje również osobom skierowanym do tych zakładów w celu odbycia służby zastępczej.   Nowe brzmienie: 5. Prawo tworzenia i wstępowania do związków zawodowych działających u pracodawców przysługuje również osobom skierowanym do tych pracodawców w celu odbycia służby zastępczej. Do tych osób stosuje się odpowiednio przepisy ustawy dotyczące osób wykonujących pracę zarobkową </vt:lpstr>
      <vt:lpstr>Dotychczasowe brzmienie: 6. Do praw związkowych funkcjonariuszy Policji, Straży Granicznej i Służby Więziennej oraz strażaków Państwowej Straży Pożarnej, a także pracowników Najwyższej Izby Kontroli stosuje się odpowiednio przepisy niniejszej ustawy, z uwzględnieniem ograniczeń wynikających z odrębnych ustaw.  Nowe brzmienie: 6. Do praw związkowych funkcjonariuszy Policji, Straży Granicznej, Służby Celno-Skarbowej i Służby Więziennej oraz strażaków Państwowej Straży Pożarnej, a także pracowników Najwyższej Izby Kontroli stosuje się odpowiednio przepisy ustawy, z uwzględnieniem ograniczeń wynikających z odrębnych ustaw. </vt:lpstr>
      <vt:lpstr>Dotychczasowe brzmienie: Art. 3. Nikt nie może ponosić ujemnych następstw z powodu przynależności do związku zawodowego lub pozostawania poza nim albo wykonywania funkcji związkowej. W szczególności nie może to być warunkiem nawiązania stosunku pracy i pozostawania w zatrudnieniu oraz awansowania pracownika.  Nowe brzmienie: Art. 3.  1. Zakazuje się nierównego traktowania w zatrudnieniu osób, o których mowa w art. 2 ust. 1 i 3–6, z powodu przynależności do związku zawodowego lub pozostawania poza nim albo wykonywania funkcji związkowej, którego skutkiem jest w szczególności:         1) odmowa nawiązania lub rozwiązanie stosunku prawnego,         2) niekorzystne ukształtowanie wynagrodzenia za pracę zarobkową lub innych warunków zatrudnienia albo pominięcie przy awansowaniu lub             przyznawaniu innych świadczeń związanych z pracą zarobkową,         3) pominięcie przy typowaniu do udziału w szkoleniach podnoszących kwalifikacje zawodowe                   – chyba że pracodawca udowodni, że kierował się obiektywnymi powodami.  2. W sprawach dotyczących roszczeń z tytułu naruszenia zakazu nierównego traktowania w zatrudnieniu z powodu przynależności do związku zawodowego lub pozostawania poza nim albo wykonywania funkcji związkowej do innych niż pracownicy osób wymienionych w ust. 1 stosuje się odpowiednio przepisy art. 183d i art. 183e ustawy z dnia 26 czerwca 1974 r. – Kodeks pracy. </vt:lpstr>
      <vt:lpstr>Art. 3 nowe brzmienie – cd. 3. Do postępowań w sprawach dotyczących naruszenia zakazu nierównego traktowania w zatrudnieniu z powodu przynależności do związku zawodowego lub pozostawania poza nim albo wykonywania funkcji związkowej wobec innych niż pracownicy osób wymienionych w ust. 1 stosuje się odpowiednio przepisy ustawy z dnia 17 listopada 1964 r. – Kodeks postępowania cywilnego (Dz. U. z 2018 r. poz. 1360, 1467, 1499 i 1544) o postępowaniu w sprawach z zakresu prawa pracy. Sądem właściwym do rozpoznawania tych spraw jest właściwy sąd pracy.  4. Postanowienia umów i innych aktów, na podstawie których inne niż pracownicy osoby wymienione w ust. 1 świadczą pracę, naruszające zasadę równego traktowania w zatrudnieniu z powodu przynależności do związku zawodowego lub pozostawania poza nim albo wykonywania funkcji związkowej są nieważne. Zamiast takich postanowień stosuje się odpowiednie przepisy prawa regulujące stosunek prawny łączący te osoby z pracodawcą, a w razie braku takich przepisów postanowienia te zastępuje się odpowiednimi postanowieniami niemającymi charakteru dyskryminacyjnego.  </vt:lpstr>
      <vt:lpstr>Dotychczasowe brzmienie: Art. 4. Związki zawodowe reprezentują pracowników i inne osoby, o których mowa w art. 2, a także bronią ich godności, praw oraz interesów materialnych i moralnych, zarówno zbiorowych, jak i indywidualnych.  Nowe brzmienie:  Art. 4. Związki zawodowe reprezentują osoby, o których mowa w art. 2 ust. 1 i 3–6, a także bronią ich godności, praw oraz interesów materialnych i moralnych, zarówno zbiorowych, jak i indywidualnych    Dotychczasowe brzmienie: Art. 5. Związki zawodowe mają prawo reprezentowania interesów pracowniczych na forum międzynarodowym.    Nowe brzmienie: Art. 5. Związki zawodowe mają prawo reprezentowania na forum międzynarodowym interesów osób, o których mowa w art. 2 ust. 1 i 3–6 </vt:lpstr>
      <vt:lpstr>Dotychczasowe brzmienie: Art. 7. 1. W zakresie praw i interesów zbiorowych związki zawodowe reprezentują wszystkich pracowników, niezależnie od ich przynależności związkowej. 2. W sprawach indywidualnych stosunków pracy związki zawodowe reprezentują prawa i interesy swoich członków. Na wniosek pracownika niezrzeszonego związek zawodowy może podjąć się obrony jego praw i interesów wobec pracodawcy.  Nowe brzmienie:  Art. 7.  1. W zakresie praw i interesów zbiorowych związki zawodowe reprezentują wszystkie osoby, o których mowa w art. 2 ust. 1 i 3–6, niezależnie od ich przynależności związkowej.  2. W sprawach indywidualnych dotyczących wykonywania pracy zarobkowej związki zawodowe reprezentują prawa i interesy swoich członków.  3. Na wniosek niezrzeszonej osoby, o której mowa w art. 2 ust. 1 i 3–6, związek zawodowy może podjąć się obrony jej praw i interesów wobec pracodawcy </vt:lpstr>
      <vt:lpstr>Dotychczasowe brzmienie: Art. 8. Na zasadach przewidzianych w niniejszej ustawie oraz w ustawach odrębnych związki zawodowe kontrolują przestrzeganie przepisów dotyczących interesów pracowników, emerytów, rencistów, bezrobotnych i ich rodzin.   Nowe brzmienie: Art. 8. Na zasadach przewidzianych w niniejszej ustawie oraz w ustawach odrębnych związki zawodowe kontrolują przestrzeganie przepisów dotyczących interesów osób, o których mowa w art. 2 ust. 1 i 3–6, a także interesów rodzin tych osób </vt:lpstr>
      <vt:lpstr>Dodano nowy: Art. 11 (1).  1. Składki członkowskie wnoszone do międzynarodowych organizacji związkowych, reprezentujących interesy osób wykonujących pracę zarobkową wobec instytucji Unii Europejskiej, przez organizacje związkowe, reprezentatywne w rozumieniu ustawy z dnia 24 lipca 2015 r. o Radzie Dialogu Społecznego i innych instytucjach dialogu społecznego (Dz. U. poz. 1240, z 2017 r. poz. 2371 oraz z 2018 r. poz. 1464), zwanej dalej „ustawą o Radzie Dialogu Społecznego”, wchodzące w skład Rady Dialogu Społecznego, mogą być dofinansowane z budżetu państwa w formie dotacji celowej.  2. Dotacji celowej, o której mowa w ust. 1, udziela – na wniosek organizacji związkowej – minister właściwy do spraw pracy, na podstawie umowy zawartej z tą organizacją.  3. O dofinansowanie składek, o których mowa w ust. 1, może ubiegać się organizacja związkowa, o której mowa w ust. 1, która na dzień złożenia wniosku jest członkiem międzynarodowej organizacji związkowej od co najmniej 12 miesięcy.  4. Kwota dotacji celowej na dofinansowanie składek z budżetu państwa w danym roku, dla każdej organizacji związkowej, o której mowa w ust. 1, nie może być wyższa niż 300 000 zł i stanowić więcej niż 95% wysokości tych składek.  5. Minister właściwy do spraw pracy określi, w drodze rozporządzenia, szczegółowy tryb składania wniosków, o których mowa w ust. 2, wzór wniosku o udzielenie dotacji oraz niezbędne dokumenty, mając na względzie zapewnienie prawidłowości, przejrzystości i efektywności wydatkowania środków publicznych. </vt:lpstr>
      <vt:lpstr>Dotychczasowe brzmienie: Art. 16.  1. Związek zawodowy zawiadamia niezwłocznie właściwy sąd o zmianie statutu. Zmiana wchodzi w życie z upływem 14 dni od dnia zawiadomienia, jeżeli sąd nie zgłosił wcześniej zastrzeżeń co do jej zgodności z prawem.  2. W razie zgłoszenia zastrzeżeń, o których mowa w ust. 1, sąd zawiadamia o nich związek zawodowy i wyznacza rozprawę dla ich rozpatrzenia w terminie 30 dni od dnia zawiadomienia przez związek o zmianie statutu.   3. Art. 18 ust. 1 i 2 stosuje się odpowiednio.]   Nowe brzmienie: Art. 16. Związek zawodowy zawiadamia właściwy sąd o zmianie statutu w terminie 30 dni od dnia podjęcia uchwały w tym zakresie </vt:lpstr>
      <vt:lpstr>Art. 17. 1. Sąd skreśla związek zawodowy z rejestru, gdy:  ………… 2. zakład pracy, w którym dotychczas działał związek zawodowy, został wykreślony z właściwego rejestru z powodu likwidacji lub upadłości tego zakładu albo jego przekształcenia organizacyjno-prawnego, uniemożliwiającego kontynuowanie działalności tego związku;  Nowe brzmienie: 2) pracodawca, u którego dotychczas działał związek zawodowy, został wykreślony z właściwego rejestru z powodu jego likwidacji lub upadłości albo jego przekształcenia organizacyjno-prawnego, uniemożliwiającego kontynuowanie działalności tego związku; </vt:lpstr>
      <vt:lpstr>Dotychczasowe brzmienie: Art. 19. 1. Organizacja związkowa, reprezentatywna w rozumieniu ustawy z dnia 24 lipca 2015 r. o Radzie Dialogu Społecznego i innych instytucjach dialogu społecznego (Dz. U. poz. 1240), zwanej dalej „ustawą o Radzie Dialogu Społecznego”, ma prawo opiniowania założeń i projektów aktów prawnych w zakresie objętym zadaniami związków zawodowych. Nie dotyczy to założeń projektu budżetu państwa oraz projektu ustawy budżetowej, których opiniowanie regulują odrębne przepisy.  Nowe brzmienie: 1. Organizacja związkowa, reprezentatywna w rozumieniu ustawy o Radzie Dialogu Społecznego, ma prawo opiniowania założeń i projektów aktów prawnych w zakresie objętym zadaniami związków zawodowych. Nie dotyczy to założeń projektu budżetu państwa oraz projektu ustawy budżetowej, których opiniowanie regulują odrębne przepisy. </vt:lpstr>
      <vt:lpstr>Art. 19 – ciąg dalszy  Dotychczasowe brzmienie: 2. Organy władzy i administracji rządowej oraz organy samorządu terytorialnego kierują założenia albo projekty aktów prawnych, o których mowa w ust. 1, do odpowiednich władz statutowych związku, określając termin przedstawienia opinii nie krótszy jednak niż 30 dni. Termin ten może zostać skrócony do 21 dni ze względu na ważny interes publiczny. Skrócenie terminu wymaga szczególnego uzasadnienia. Bieg terminu na przedstawienie opinii liczy się od dnia następującego po dniu doręczenia założeń albo projektu wraz z pismem określającym termin przedstawienia opinii. Nieprzedstawienie opinii w wyznaczonym terminie uważa się za rezygnację z prawa jej wyrażenia.  Nowe brzmienie: 2. Organy władzy i administracji rządowej oraz organy samorządu terytorialnego kierują założenia albo projekty aktów prawnych, o których mowa w ust. 1, do odpowiednich władz statutowych związku, określając termin przedstawienia opinii nie krótszy jednak niż 30 dni. Termin ten może zostać skrócony do 21 dni ze względu na ważny interes publiczny. Skrócenie terminu wymaga szczególnego uzasadnienia. Bieg terminu na przedstawienie opinii liczy się od następnego dnia roboczego, z wyłączeniem soboty, następującego po dniu przekazania założeń albo projektu wraz z informacją określającą termin przedstawienia opinii. Nieprzedstawienie opinii w wyznaczonym terminie uważa się za rezygnację z prawa jej wyrażenia </vt:lpstr>
      <vt:lpstr> Art. 19 – ciąg dalszy  Dotychczasowe brzmienie: 2 (1). Założenia albo projekty aktów prawnych, o których mowa w ust. 1, organy władzy i administracji rządowej oraz organy samorządu terytorialnego przekazują również na odpowiedni adres elektroniczny wskazany przez właściwy organ statutowy związku, nie później niż w dniu ich doręczenia na piśmie.  Nowe brzmienie: 2 (1). Założenia albo projekty aktów prawnych, o których mowa w ust. 1, wraz z informacją określającą termin przedstawienia opinii, organy władzy i administracji rządowej oraz organy samorządu terytorialnego przekazują na odpowiedni adres elektroniczny wskazany przez właściwy organ statutowy związku. Opinia związku jest przesyłana na odpowiedni adres elektroniczny wskazany przez organ władzy lub administracji rządowej albo organ samorządu terytorialnego w informacji określającej termin przedstawienia opinii.</vt:lpstr>
      <vt:lpstr>Dotychczasowe brzmienie: Art. 19 (1). 1. Organizacja związkowa, reprezentatywna w rozumieniu ustawy o Radzie Dialogu Społecznego, ma prawo opiniowania dokumentów konsultacyjnych Unii Europejskiej, w szczególności białych ksiąg, zielonych ksiąg i komunikatów, oraz projektów aktów prawnych Unii Europejskiej w zakresie zadań objętych zadaniami związków zawodowych.  Nowe brzmienie: 1. Organizacja związkowa, reprezentatywna w rozumieniu ustawy o Radzie Dialogu Społecznego, ma prawo opiniowania dokumentów konsultacyjnych Unii Europejskiej, w szczególności białych ksiąg, zielonych ksiąg i komunikatów, oraz projektów aktów prawnych Unii Europejskiej w zakresie spraw objętych zadaniami związków zawodowych. </vt:lpstr>
      <vt:lpstr> Art. 21 – dodano zapis ust. 3 w brzmieniu  Przepisy działu jedenastego ustawy z dnia 26 czerwca 1974 r. – Kodeks pracy stosuje się odpowiednio do innych niż pracownicy osób wykonujących pracę zarobkową oraz ich pracodawców, a także do organizacji zrzeszających te podmioty</vt:lpstr>
      <vt:lpstr>Dotychczasowe brzmienie: Art. 25.  1. Pracownikowi powołanemu do pełnienia z wyboru funkcji związkowej poza zakładem pracy, jeżeli z wyboru wynika obowiązek wykonywania tej funkcji w charakterze pracownika, przysługuje – na wniosek organizacji związkowej – prawo do urlopu bezpłatnego.  1(1). Pracownikowi, który po urlopie bezpłatnym stawi się do pracy w terminie przewidzianym w art. 74 Kodeksu pracy, okres urlopu bezpłatnego wlicza się do okresu pracy, od którego zależą uprawnienia pracownicze.  1(2). Rada Ministrów określi, w drodze rozporządzenia, tryb udzielania urlopu bezpłatnego oraz zakres uprawnień przysługujących pracownikowi korzystającemu z tego urlopu.  2. Pracownik ma prawo do zwolnienia od pracy zawodowej z zachowaniem prawa do wynagrodzenia na czas niezbędny do wykonania doraźnej czynności wynikającej z jego funkcji związkowej poza zakładem pracy, jeżeli czynność ta nie może być wykonana w czasie wolnym od pracy.  Nowe brzmienie:  Art. 25. 1. Pracownikowi powołanemu do pełnienia z wyboru funkcji związkowej poza zakładem pracy, jeżeli z wyboru wynika obowiązek wykonywania tej funkcji w charakterze pracownika, przysługuje – na wniosek organizacji związkowej – prawo do urlopu bezpłatnego.  2. Pracownik, w okresie urlopu bezpłatnego, o którym mowa w ust. 1, zachowuje prawo do umundurowania oraz do korzystania z lokalu </vt:lpstr>
      <vt:lpstr>mieszkalnego lub innego pomieszczenia mieszkalnego, zajmowanego przed urlopem bezpłatnym, jeżeli pracodawca jest uprawniony do określania warunków zajmowania przez pracowników takiego lokalu lub pomieszczenia.  3. Pracownikowi, który po upływie urlopu bezpłatnego lub wygaśnięciu mandatu do pełnienia z wyboru funkcji związkowej, stawi się do pracy w terminie przewidzianym w art. 74 ustawy z dnia 26 czerwca 1974 r. – Kodeks pracy, okres urlopu bezpłatnego wlicza się do okresu pracy, od którego zależą uprawnienia pracownicze.  4. Rada Ministrów określi, w drodze rozporządzenia, tryb udzielania urlopu bezpłatnego, o którym mowa w ust. 1, oraz sposób postępowania w przypadku wygaśnięcia mandatu do pełnienia z wyboru funkcji związkowej przez pracownika korzystającego z urlopu bezpłatnego, mając na względzie niwelowanie ujemnych następstw wynikających z pełnienia funkcji związkowej przez pracownika, a także zabezpieczenie potrzeb pracodawcy.  5. Pracownik ma prawo do zwolnienia od pracy zawodowej z zachowaniem prawa do wynagrodzenia na czas niezbędny do wykonania doraźnej czynności wynikającej z jego funkcji związkowej poza zakładem pracy, jeżeli czynność ta nie może być wykonana w czasie wolnym od pracy. 6. Inna niż pracownik osoba wykonująca pracę zarobkową ma prawo do zwolnienia od pracy zawodowej na czas niezbędny do wykonania doraźnej czynności wynikającej z jej funkcji związkowej poza zakładem pracy, jeżeli czynność ta nie może być wykonana w czasie wolnym od pracy. Osoba ta zachowuje prawo do wynagrodzenia, chyba że przepisy szczególne stanowią inaczej.  7. Umowa zawarta między pracodawcą a inną niż pracownik osobą wykonującą pracę zarobkową, w której określono termin wykonania pracy, nie ulega przedłużeniu o czas zwolnienia od pracy, o którym mowa w ust. 6. 8. W układzie zbiorowym pracy można określić limity czasu zwolnień od pracy zawodowej na czas niezbędny do wykonania doraźnej czynności wynikającej z funkcji związkowej osób wykonujących pracę zarobkową </vt:lpstr>
      <vt:lpstr>Dotychczasowe brzmienie: Art. 25(1).  1. Uprawnienia zakładowej organizacji związkowej przysługują organizacji zrzeszającej co najmniej 10 członków będących:      1) pracownikami lub osobami wykonującymi pracę na podstawie umowy o pracę nakładczą u pracodawcy objętego działaniem tej organizacji albo      2) funkcjonariuszami, o których mowa w art. 2 ust. 6, pełniącymi służbę w jednostce objętej działaniem tej organizacji.  2. Organizacja, o której mowa w ust. 1, przedstawia co kwartał – według stanu na ostatni dzień kwartału – w terminie do 10. dnia miesiąca następującego po tym kwartale, pracodawcy albo dowódcy jednostki, o której mowa w ust. 1 pkt 2, informację o łącznej liczbie członków tej organizacji, w tym o liczbie członków, o których mowa w ust. 1.  Nowe brzmienie: Art. 25(1).  1. Uprawnienia zakładowej organizacji związkowej przysługują organizacji zrzeszającej co najmniej 10 członków będących:      1) pracownikami u pracodawcy objętego działaniem tej organizacji lub      2) innymi niż pracownicy osobami wykonującymi pracę zarobkową, które świadczą pracę przez co najmniej 6 miesięcy na rzecz pracodawcy objętego działaniem tej organizacji.  2. Organizacja, o której mowa w ust. 1, przedstawia pracodawcy, co 6 miesięcy – według stanu na dzień 30 czerwca i 31 grudnia – w terminie do 10. dnia miesiąca następującego po tym okresie, informację o liczbie członków, o których mowa w ust. 1, z zastrzeżeniem ust. 3.</vt:lpstr>
      <vt:lpstr>Art. 25 (1) – cd.  3. Organizacja wskazana w ust. 1, która została utworzona w ciągu 6-miesięcznego okresu sprawozdawczego, przedstawia pracodawcy pierwszą informację o liczbie członków – według stanu na dzień złożenia informacji – w terminie 2 miesięcy od dnia utworzenia organizacji związkowej. Przedstawienie informacji w terminie określonym w zdaniu poprzednim nie wyłącza obowiązku złożenia przez tę organizację informacji w terminie, o którym mowa w ust. 2.  4. Informacja, o której mowa w ust. 2 lub 3, jest udostępniana przez pracodawcę do wglądu innej działającej u niego organizacji związkowej na pisemny wniosek tej organizacji.  5. Jeżeli osoba wykonująca pracę zarobkową należy do więcej niż jednej zakładowej organizacji związkowej u danego pracodawcy, przy ustalaniu liczby członków zrzeszonych w organizacji związkowej, o której mowa w ust. 1, osoba ta może być uwzględniona tylko jako członek jednej wskazanej przez siebie zakładowej organizacji związkowej.  6. Organizacji, która nie wypełniła w terminie obowiązków, o których mowa w ust. 2 lub 3, nie przysługują uprawnienia zakładowej organizacji związkowej do czasu wykonania tych obowiązków.  7. Pracodawca lub działająca u niego organizacja związkowa może zgłosić pisemne zastrzeżenie co do liczebności danej zakładowej organizacji związkowej w terminie 30 dni od dnia przedstawienia przez tę organizację informacji, o której mowa w ust. 2 lub 3.  </vt:lpstr>
      <vt:lpstr>Art. 25 (1) – cd.  8. W przypadku, o którym mowa w ust. 7, zakładowa organizacja związkowa, wobec której zostało zgłoszone zastrzeżenie, występuje do sądu rejonowego – sądu pracy właściwego ze względu na siedzibę pracodawcy z wnioskiem o ustalenie liczby członków na ostatni dzień danego półrocza. Zakładowa organizacja związkowa może również z własnej inicjatywy wystąpić z wnioskiem o ustalenie liczby członków. Sąd wydaje w tej sprawie orzeczenie w terminie 60 dni od dnia złożenia wniosku, w trybie przepisów ustawy z dnia 17 listopada 1964 r. – Kodeks postępowania cywilnego o postępowaniu nieprocesowym.  9. Organizacji związkowej, która w terminie 30 dni od dnia zgłoszenia zastrzeżenia nie wystąpiła do sądu, nie przysługują uprawnienia zakładowej organizacji związkowej do czasu wykonania tego obowiązku.  10. W postępowaniu sądowym do przetwarzania danych ujawniających przynależność związkową osób wykonujących pracę zarobkową jest upoważniony wyłącznie sąd oraz osoby działające w imieniu zakładowej organizacji związkowej, która złożyła wniosek o ustalenie liczby jej członków.  11. Przy ustalaniu uprawnień organizacji związkowej bierze się pod uwagę odpowiednio liczbę jej członków podaną w informacji, o której mowa w ust. 2 lub 3, albo liczbę tych członków ustaloną przez sąd w trybie określonym w ust. 8. Zmiany stanu liczbowego, które nastąpią w ciągu 6-miesięcznego okresu sprawozdawczego, pozostają bez wpływu na te uprawnienia.  12. Jeżeli uprzednio zgłoszone przez pracodawcę lub zakładową organizację związkową, o której mowa w ust. 7, zastrzeżenie co do liczebności danej zakładowej organizacji związkowej okazało się bezpodstawne, ponowne zgłoszenie przez te podmioty zastrzeżenia co do liczebności tej samej organizacji związkowej może nastąpić nie wcześniej niż po upływie roku od dnia uprawomocnienia się orzeczenia w sprawie ustalenia liczby członków tej organizacji.</vt:lpstr>
      <vt:lpstr> Dodano art. 25 (2) – dot. ponadzakładowej reprezentatywnej organizacji związkowej  Art. 25(2).  1. Reprezentatywną ponadzakładową organizacją związkową jest ponadzakładowa organizacja związkowa:       1) reprezentatywna w rozumieniu ustawy o Radzie Dialogu Społecznego lub       2) zrzeszająca co najmniej 15% ogółu osób wykonujących pracę zarobkową objętych zakresem działania statutu, nie mniej jednak niż 10 000 osób wykonujących pracę zarobkową, lub      3) zrzeszająca największą liczbę osób wykonujących pracę zarobkową, dla których ma być zawarty określony ponadzakładowy układ zbiorowy pracy.  2. Ponadzakładowa organizacja związkowa, o której mowa w ust. 1 pkt 2 i 3, występuje do Sądu Okręgowego w Warszawie z wnioskiem o stwierdzenie reprezentatywności, zawierającym informację o liczbie jej członków, który wydaje w tej sprawie orzeczenie w terminie 30 dni od dnia złożenia wniosku, w trybie przepisów ustawy z dnia 17 listopada 1964 r. – Kodeks postępowania cywilnego o postępowaniu nieprocesowym.  3. W przypadku stwierdzenia reprezentatywności ogólnokrajowej organizacji międzyzwiązkowej (konfederacji) z mocy prawa stają się reprezentatywne, wchodzące w jej skład, ogólnokrajowe związki zawodowe i zrzeszenia (federacje) związków zawodowych. </vt:lpstr>
      <vt:lpstr>Dodano: Art. 25(3).  1. Reprezentatywną zakładową organizacją związkową jest zakładowa organizacja związkowa:          1) będąca jednostką organizacyjną albo organizacją członkowską ponadzakładowej organizacji związkowej uznanej za reprezentatywną w rozumieniu ustawy o Radzie Dialogu Społecznego, zrzeszająca co najmniej 8% osób wykonujących pracę zarobkową zatrudnionych u pracodawcy lub          2) zrzeszająca co najmniej 15% osób wykonujących pracę zarobkową zatrudnionych u pracodawcy.  2. Jeżeli żadna z zakładowych organizacji związkowych nie spełnia wymogów, o których mowa w ust. 1, reprezentatywną zakładową organizacją związkową jest organizacja zrzeszająca największą liczbę osób wykonujących pracę zarobkową zatrudnionych u pracodawcy.  3. Jeżeli u pracodawcy działa więcej niż jedna organizacja związkowa reprezentatywna w rozumieniu ust. 1 pkt 1, wchodząca w skład tego samego zrzeszenia (federacji) związków zawodowych lub ogólnokrajowej organizacji międzyzwiązkowej (konfederacji), organizacje te wyłaniają wspólną reprezentację w sprawach dotyczących zbiorowych praw i interesów osób wykonujących pracę zarobkową.  </vt:lpstr>
      <vt:lpstr> Art. 25 (3) – cd.  4. W przypadku niewyłonienia wspólnej reprezentacji, o której mowa w ust. 3, reprezentatywną zakładową organizacją związkową jest organizacja zrzeszająca największą spośród nich liczbę osób wykonujących pracę zarobkową zatrudnionych u pracodawcy lub organizacja spełniająca kryterium reprezentatywności, o którym mowa w ust. 1 pkt 2.  5. Utrata przymiotu reprezentatywności w sprawach dotyczących zbiorowych praw i interesów osób wykonujących pracę zarobkową pozostaje bez wpływu na pozostałe uprawnienia reprezentatywnych zakładowych organizacji związkowych i posiadanie przymiotu reprezentatywności w pozostałych sprawach.  6. Przy ustalaniu liczby osób wykonujących pracę zarobkową zrzeszonych w zakładowej organizacji związkowej, o której mowa w ust. 1 lub 2, uwzględnia się wyłącznie osoby wykonujące pracę zarobkową należące do tej organizacji przez okres co najmniej 6 miesięcy przed przystąpieniem do rokowań lub uzgodnień.  7. Przy ustalaniu liczby osób wykonujących pracę zarobkową zatrudnionych u pracodawcy, od której liczy się procent wskazany w ust. 1 pkt 1 lub 2, lub przy ustalaniu największej liczby osób wykonujących pracę zarobkową zatrudnionych u pracodawcy, o której mowa w ust. 2, uwzględnia się wyłącznie osoby wykonujące pracę zarobkową zatrudnione u pracodawcy przez okres co najmniej 6 miesięcy przed rozpoczęciem rokowań lub uzgodnień.  8. W celu stwierdzenia reprezentatywności stosuje się odpowiednio przepisy art. 25(1) ust. 2–12</vt:lpstr>
      <vt:lpstr> Art. 26. Do zakresu działania zakładowej organizacji związkowej należy w szczególności:  dotychczasowe brzmienie: 1) zajmowanie stanowiska w indywidualnych sprawach pracowniczych w zakresie unormowanym w przepisach prawa pracy;  Nowe brzmienie: 1) zajmowanie stanowiska w indywidualnych sprawach pracowniczych w zakresie unormowanym w przepisach prawa pracy oraz w indywidualnych sprawach osób wykonujących pracę zarobkową w zakresie związanym z wykonywaniem tej pracy;  Dotychczasowe brzmienie: 2) zajmowanie stanowiska wobec pracodawcy i organu samorządu załogi w sprawach dotyczących zbiorowych interesów i praw pracowników;    Nowe brzmienie: 2) zajmowanie stanowiska wobec pracodawcy lub organu samorządu załogi w sprawach dotyczących zbiorowych interesów i praw osób wykonujących pracę zarobkową;  </vt:lpstr>
      <vt:lpstr>Art. 27  ………. Dotychczasowe brzmienie: 2. Przyznawanie pracownikom świadczeń z funduszu, o którym mowa w ust. 1, dokonywane jest w uzgodnieniu z zakładową organizacją związkową.    Nowe brzmienie: 2. Przyznawanie świadczeń z funduszu, o którym mowa w ust. 1, jest dokonywane w uzgodnieniu z zakładową organizacją związkową.   Dotychczasowe brzmienie: 3. Regulaminy nagród i premiowania są ustalane i zmieniane w uzgodnieniu z zakładową organizacją związkową; dotyczy to również zasad podziału środków na wynagrodzenia dla pracowników zatrudnionych w państwowej jednostce sfery budżetowej.   Nowe brzmienie: 3. Regulaminy nagród i premiowania są ustalane i zmieniane w uzgodnieniu z zakładową organizacją związkową; dotyczy to również zasad podziału środków na wynagrodzenia dla pracowników zatrudnionych w jednostkach sektora finansów publicznych.</vt:lpstr>
      <vt:lpstr>Dotychczasowe brzmienie: Art. 28. Pracodawca jest obowiązany udzielić na żądanie związku zawodowego informacji niezbędnych do prowadzenia działalności związkowej, w szczególności informacji dotyczących warunków pracy i zasad wynagradzania.   Nowe brzmienie: Art. 28.  1. Pracodawca jest obowiązany udzielić na wniosek zakładowej organizacji związkowej informacji niezbędnych do prowadzenia działalności związkowej, w szczególności informacji dotyczących:     1) warunków pracy i zasad wynagradzania;     2) działalności i sytuacji ekonomicznej pracodawcy związanych z zatrudnieniem oraz przewidywanych w tym zakresie zmian;     3) stanu, struktury i przewidywanych zmian zatrudnienia oraz działań mających na celu utrzymanie poziomu zatrudnienia;      4) działań, które mogą powodować istotne zmiany w organizacji pracy lub podstawach zatrudnienia.  2. Pracodawca udziela zakładowej organizacji związkowej informacji, o których mowa w ust. 1, w terminie 30 dni od dnia otrzymania wniosku</vt:lpstr>
      <vt:lpstr> Art. 29.   Dotychczasowe brzmienie: 1. W razie uzasadnionego podejrzenia, że w zakładzie pracy występuje zagrożenie dla życia lub zdrowia pracowników, zakładowa organizacja związkowa może wystąpić do pracodawcy z wnioskiem o przeprowadzenie odpowiednich badań, zawiadamiając o tym równocześnie właściwego okręgowego inspektora pracy. Pracodawca jest obowiązany w terminie 14 dni od dnia otrzymania wniosku zawiadomić zakładową organizację związkową o swoim stanowisku. W razie przeprowadzenia badań, pracodawca udostępnia ich wyniki zakładowej organizacji związkowej wraz z informacją o sposobie i terminie usunięcia stwierdzonego zagrożenia.  Nowe brzmienie: 1. W razie uzasadnionego podejrzenia, że w zakładzie pracy lub w miejscu wyznaczonym przez pracodawcę do wykonywania pracy zarobkowej występuje zagrożenie dla życia lub zdrowia osób, o których mowa w art. 2 ust. 1 i 4 (1) –6, zakładowa organizacja związkowa może wystąpić do pracodawcy z wnioskiem o przeprowadzenie odpowiednich badań, zawiadamiając o tym równocześnie właściwego okręgowego inspektora pracy. Pracodawca jest obowiązany w terminie 14 dni od dnia otrzymania wniosku zawiadomić zakładową organizację związkową o swoim stanowisku. W razie przeprowadzenia badań, pracodawca niezwłocznie, nie później niż w terminie 7 dni od dnia otrzymania wyników badań, udostępnia te wyniki każdej działającej u niego zakładowej organizacji związkowej wraz z informacją o sposobie i terminie usunięcia stwierdzonego zagrożenia</vt:lpstr>
      <vt:lpstr> Art. 30. – dotychczasowe brzmienie: 1. W zakładzie pracy, w którym działa więcej niż jedna organizacja związkowa, każda z nich broni praw i reprezentuje interesy swych członków.  2. Pracownik niezrzeszony w związku zawodowym ma prawo do obrony swoich praw na zasadach dotyczących pracowników będących członkami związku, jeżeli wybrana przez niego zakładowa organizacja związkowa wyrazi zgodę na obronę jego praw pracowniczych.  2(1). W indywidualnych sprawach ze stosunku pracy, w których przepisy prawa pracy zobowiązują pracodawcę do współdziałania z zakładową organizacją związkową, pracodawca jest obowiązany zwrócić się do tej organizacji o informację o pracownikach korzystających z jej obrony, zgodnie z przepisami ust. 1 i 2. Nieudzielenie tej informacji w ciągu 5 dni zwalnia pracodawcę od obowiązku współdziałania z zakładową organizacją związkową w sprawach dotyczących tych pracowników.  3. W sprawach dotyczących zbiorowych praw i interesów pracowników organizacje związkowe mogą tworzyć wspólną reprezentację związkową.  4. W sprawach wymagających zawarcia porozumienia lub uzgodnienia stanowiska z organizacjami związkowymi, organizacje te przedstawiają wspólnie uzgodnione stanowisko. Sposób ustalania i przedstawiania tego stanowiska przez każdorazowo wyłanianą do tych spraw wspólną reprezentację związkową określa porozumienie zawarte przez organizacje związkowe.  5. Jeżeli w sprawie ustalenia regulaminu wynagradzania, regulaminów nagród i premiowania, regulaminu zakładowego funduszu świadczeń socjalnych, planu urlopów lub regulaminu pracy, okresu rozliczeniowego, o którym mowa w art. 135 § 2 i 3 Kodeksu pracy, wykazu prac, o którym mowa w art. 151(7) § 4 Kodeksu pracy lub indywidualnego rozkładu czasu pracy, o którym mowa w art. 8 ust. 2–4 ustawy z dnia 16 kwietnia 2004 r. o czasie pracy kierowców (Dz. U. z 2012 r. poz. 1155 oraz z 2013 r. poz. 567), organizacje związkowe albo organizacje związkowe reprezentatywne w rozumieniu art. 24125a Kodeksu pracy nie przedstawią wspólnie uzgodnionego stanowiska w terminie 30 dni, decyzje w tych sprawach podejmuje pracodawca, po rozpatrzeniu odrębnych stanowisk organizacji związkowych. </vt:lpstr>
      <vt:lpstr> Art. 30. – nowe brzmienie – cd.   1. Jeżeli u pracodawcy działa więcej niż jedna zakładowa organizacja związkowa, każda z nich broni praw i reprezentuje interesy swoich członków.  2. Osoba wykonująca pracę zarobkową niezrzeszona w związku zawodowym ma prawo do obrony swoich praw na zasadach dotyczących osób wykonujących pracę zarobkową będących członkami związku, jeżeli wybrana przez nią zakładowa organizacja związkowa wyrazi zgodę na obronę jej praw.  3. W indywidualnych sprawach ze stosunku pracy, w których przepisy prawa pracy zobowiązują pracodawcę w rozumieniu art. 3 ustawy z dnia 26 czerwca 1974 r. – Kodeks pracy do współdziałania z zakładową organizacją związkową, przed podjęciem działania, pracodawca w rozumieniu art. 3 ustawy z dnia 26 czerwca 1974 r. – Kodeks pracy, jest obowiązany zwrócić się do tej organizacji o informację o pracowniku korzystającym z jej obrony, zgodnie z ust. 1 i 2. Nieudzielenie tej informacji w terminie 5 dni od dnia otrzymania przez zakładową organizację związkową wniosku zwalnia pracodawcę w rozumieniu art. 3 ustawy z dnia 26 czerwca 1974 r. – Kodeks pracy z obowiązku współdziałania z zakładową organizacją związkową w sprawach dotyczących tego pracownika.  4. W sprawach dotyczących zbiorowych praw i interesów osób wykonujących pracę zarobkową zakładowe organizacje związkowe mogą tworzyć wspólną reprezentację związkową.  </vt:lpstr>
      <vt:lpstr>Art. 30 – nowe brzmienie c.d. 5. W sprawach wymagających zawarcia porozumienia lub uzgodnienia stanowiska z zakładowymi organizacjami związkowymi organizacje te przedstawiają wspólnie uzgodnione stanowisko. Sposób ustalania i przedstawiania tego stanowiska przez wyłonioną do tych spraw wspólną reprezentację związkową określa porozumienie zawarte przez organizacje związkowe.  6. Jeżeli w sprawie ustalenia:         1) regulaminu wynagradzania,         2) regulaminów nagród i premiowania,         3) regulaminu zakładowego funduszu świadczeń socjalnych,         4) planu urlopów lub regulaminu pracy,         5) okresu rozliczeniowego, o którym mowa w art. 135 § 2 i 3 ustawy z dnia 26 czerwca 1974 r. – Kodeks pracy,         6) wykazu prac, o którym mowa w art. 151 (7) § 4 ustawy z dnia 26 czerwca 1974 r. – Kodeks pracy,         7) indywidualnego rozkładu czasu pracy, o którym mowa w art. 8 ust. 2–4 ustawy z dnia 16 kwietnia 2004 r. o czasie pracy kierowców (Dz. U. z 2012 r. poz. 1155, z 2013 r. poz. 567, z 2016 r. poz. 2206 oraz z 2018 r. poz. 1480) – organizacje związkowe albo reprezentatywne organizacje związkowe w rozumieniu art. 25(3) ust. 1 lub 2, z których każda zrzesza co najmniej 5% pracowników zatrudnionych u pracodawcy, nie przedstawią wspólnie uzgodnionego stanowiska w terminie 30 dni od dnia przekazania im przez pracodawcę tego dokumentu, decyzje w sprawie jego ustalenia podejmuje pracodawca, po rozpatrzeniu odrębnych stanowisk organizacji związkowych.  7. Przepis ust. 6 stosuje się odpowiednio, jeżeli u pracodawcy działa jedna reprezentatywna zakładowa organizacja związkowa zrzeszająca co najmniej 5% pracowników zatrudnionych u pracodawcy.</vt:lpstr>
      <vt:lpstr>Dotychczasowe brzmienie: Art. 31.   1. Prawo do zwolnienia z obowiązku świadczenia pracy na okres kadencji w zarządzie zakładowej organizacji związkowej przysługuje:  1) częściowo jednemu pracownikowi w miesięcznym wymiarze godzin równym liczbie członków zatrudnionych w zakładzie pracy, gdy ich liczba jest mniejsza od 150; 2) jednemu pracownikowi, gdy związek liczy od 150 do 500 członków zatrudnionych w zakładzie pracy;  3) dwom pracownikom, gdy związek liczy od 501 do 1000 członków zatrudnionych w zakładzie pracy;  4) trzem pracownikom, gdy związek liczy od 1001 do 2000 członków zatrudnionych w zakładzie pracy;  5) kolejnemu pracownikowi za każdy rozpoczęty nowy tysiąc, gdy zakładowa organizacja związkowa liczy ponad 2000 członków zatrudnionych w zakładzie pracy;  6) w niepełnym wymiarze godzin i wtedy może ono być udzielane większej liczbie pracowników, zgodnie z zasadami zawartymi w punktach poprzedzających</vt:lpstr>
      <vt:lpstr>Nowe brzmienie: Art. 31  1. Prawo do zwolnienia z obowiązku świadczenia pracy na okres kadencji w zarządzie zakładowej organizacji związkowej przysługuje:  1) częściowo jednej osobie wykonującej pracę zarobkową w miesięcznym wymiarze godzin równym liczbie członków zatrudnionych przez pracodawcę, jeżeli ich liczba jest mniejsza od 150;  2) jednej osobie wykonującej pracę zarobkową, jeżeli związek liczy od 150 do 500 członków zatrudnionych przez pracodawcę;  3) dwóm osobom wykonującym pracę zarobkową, jeżeli związek liczy od 501 do 1000 członków zatrudnionych przez pracodawcę;  4) trzem osobom wykonującym pracę zarobkową, jeżeli związek liczy od 1001 do 2000 członków zatrudnionych przez pracodawcę; 5) kolejnej osobie wykonującej pracę zarobkową za każdy rozpoczęty nowy tysiąc, jeżeli zakładowa organizacja związkowa liczy ponad 2000 członków zatrudnionych przez pracodawcę;  6) w niepełnym wymiarze godzin i wtedy może ono być udzielane większej liczbie osób wykonujących pracę zarobkową, zgodnie z zasadami określonymi w pkt 1–5. </vt:lpstr>
      <vt:lpstr>Art. 31 ust. 2 – dotychczasowe brzmienie: 2. W zależności od wniosku zarządu zakładowej organizacji związkowej zwolnienia od pracy, o których mowa w ust. 1, udzielane są z zachowaniem prawa do wynagrodzenia lub bezpłatnie. Rada Ministrów określi, w drodze rozporządzenia, tryb udzielania zwolnień od pracy oraz zakres uprawnień przysługujących pracownikowi w czasie tych zwolnień.    Art. 31 ust. 2 – nowe brzmienie: 2. Osobie wykonującej pracę zarobkową w okresie zwolnienia od pracy, o którym mowa w ust. 1, przysługują:       1) uprawnienia lub świadczenia osoby wykonującej pracę zarobkową;       2) prawo do wynagrodzenia lub świadczenia pieniężnego, o ile zarząd zakładowej organizacji związkowej wystąpił z takim               wnioskiem</vt:lpstr>
      <vt:lpstr> dodano ust. 4 i 5 w art. 31 w brzmieniu:  4. Inna niż pracownik osoba wykonująca pracę zarobkową ma prawo do zwolnienia od pracy na czas niezbędny do wykonania doraźnej czynności wynikającej z jej funkcji związkowej, jeżeli czynność ta nie może być wykonana w czasie wolnym od pracy. Osoba ta zachowuje prawo do wynagrodzenia, chyba że przepisy szczególne stanowią inaczej.   5. Umowa zawarta między pracodawcą a inną niż pracownik osobą wykonującą pracę zarobkową, w której określono termin wykonania pracy, nie ulega przedłużeniu o czas zwolnienia od pracy, o którym mowa w ust. 4.</vt:lpstr>
      <vt:lpstr> Udział w szkoleniu przez związkowca nie stanowi czynności doraźnej !!!! Kilkudniowe szkolenie organizowane przez związek zawodowy w godzinach przeznaczonych na pracę nie stanowi czynności, o której mowa w art. 31 ust. 3 ustawy z 23.5.1990 r. o związkach zawodowych (t.j. Dz.U. z 2015 r. poz. 1881 ze zm.; dalej jako: ZwZawU). Wyrok SN z 14.12.2017 r., II PK 322/16 „……  Czynności doraźne to takie, których nie można wcześniej przewidzieć oraz co do których zachodzi konieczność ich niezwłocznego, natychmiastowego podjęcia. Są to na ogół czynności niecierpiące zwłoki o charakterze jednorazowym i incydentalnym. Doraźność nie może być utożsamiona z sytuacją, w której czynność jest zaplanowana i to często z dużym wyprzedzeniem . Podobnie wypowiadał się już wcześniej SN m.in. w wyroku z 6.6.2001 r., I PKN 460/00, OSNP 2002, Nr 9, poz. 8).” ….. Ponadto słusznie sądy zwróciły uwagę, iż zwolnienie nie przysługuje w sytuacjach, gdy termin wykonania czynności zależy od decyzji organów związkowych, także szczebli ponadzakładowych. Wykonywanie działalności związkowej (stanowiącej działalność społeczną) co do zasady powinno bowiem następować w czasie wolnym od pracy zarobkowej. Działalność związku zawodowego nie może zakłócać stosowanej przez pracodawcę organizacji pracy. Stąd organy związków zawodowych powinny organizować swoją pracę, w tym różnego rodzaju wydarzenia, w taki sposób, aby przeciwdziałać tego rodzaju zjawiskom. Warto również podkreślić, iż uprawnienie do zwolnienia od pracy w celu udziału w czynnościach doraźnych nie powinno być wykładane rozszerzająco. Zasadą jest bowiem wyrażone w art. 80 KP prawo do wynagrodzenia za pracę wykonaną – za czas niewykonywania pracy pracownik zachowuje prawo do wynagrodzenia tylko wówczas, gdy przepisy prawa pracy tak stanowią. ….. Udział w zaplanowanym wcześniej przez władze związkowe wydarzeniu (np. szkoleniu) nie stanowi czynności doraźnej, dlatego też pracodawca ma prawo odmówić udzielenia zwolnienia w trybie art. 31 ust. 3 ZwZawU. Takie działanie nie stanowi naruszenia praw związkowca i nie można tego uznać za utrudnianie działalności związkowej. …. Związki są niezależne w swojej działalności statutowej od pracodawców, ale nie od przepisów prawa. „  </vt:lpstr>
      <vt:lpstr>Art. 32. ust. 1 – dotychczasowe brzmienie: 1. Pracodawca bez zgody zarządu zakładowej organizacji związkowej nie może:        1) wypowiedzieć ani rozwiązać stosunku pracy z imiennie wskazanym uchwałą zarządu jego członkiem lub z innym            pracownikiem będącym członkiem danej zakładowej organizacji związkowej, upoważnionym do reprezentowania tej            organizacji wobec pracodawcy albo organu lub osoby dokonującej za pracodawcę czynności w sprawach z zakresu prawa            pracy,  2) zmienić jednostronnie warunków pracy lub płacy na niekorzyść pracownika, o którym mowa w pkt 1   – z wyjątkiem gdy dopuszczają to odrębne przepisy.</vt:lpstr>
      <vt:lpstr>Art. 32 ust. 1 – nowe brzmienie: 1. Pracodawca bez zgody zarządu zakładowej organizacji związkowej nie może:          1) wypowiedzieć ani rozwiązać stosunku prawnego ze wskazanym uchwałą zarządu jego członkiem lub z inną osobą             wykonującą pracę zarobkową będącą członkiem danej zakładowej organizacji związkowej, upoważnioną do             reprezentowania tej organizacji wobec pracodawcy albo organu lub osoby dokonującej za pracodawcę czynności w             sprawach z zakresu prawa pracy,           2) zmienić jednostronnie warunków pracy lub wynagrodzenia na niekorzyść osoby wykonującej pracę zarobkową, o której             mowa w pkt 1   – z wyjątkiem przypadku ogłoszenia upadłości lub likwidacji pracodawcy, a także jeżeli dopuszczają to przepisy odrębne. </vt:lpstr>
      <vt:lpstr>Dodano nowy ust. 1 (1) i 1 (2) w art. 32 w brzmieniu:  1 (1). Termin na wyrażenie zgody lub odmowę wyrażenia zgody przez zarząd zakładowej organizacji związkowej wynosi:         1) 14 dni roboczych liczonych od dnia złożenia przez pracodawcę pisemnego zawiadomienia o zamiarze wypowiedzenia lub             jednostronnej zmiany stosunku prawnego, o których mowa w ust. 1 pkt 1 albo 2, z podaniem przyczyny uzasadniającej             wypowiedzenie lub jednostronną zmianę stosunku prawnego;          2) 7 dni roboczych liczonych od dnia złożenia przez pracodawcę pisemnego zawiadomienia o zamiarze rozwiązania stosunku            prawnego, o którym mowa w ust. 1 pkt 1, z podaniem przyczyny uzasadniającej rozwiązanie stosunku prawnego.   1 (2). Bezskuteczny upływ terminów, o których mowa w ust. 11, jest równoznaczny z wyrażeniem zgody przez zarząd zakładowej organizacji związkowej</vt:lpstr>
      <vt:lpstr>Dodano nowy ust. 1 (3) i 1 (4) w art. 32 w brzmieniu:  1 (3). W przypadku naruszenia przez pracodawcę warunków, o których mowa w ust. 1, innej niż pracownik osobie wykonującej pracę zarobkową przysługuje, niezależnie od wielkości poniesionej szkody, rekompensata w wysokości równej 6-miesięcznemu wynagrodzeniu przysługującemu tej osobie w ostatnim okresie zatrudnienia, a jeżeli wynagrodzenie tej osoby nie jest wypłacane w okresach miesięcznych – w wysokości równej 6-krotności przeciętnego wynagrodzenia miesięcznego w gospodarce narodowej w roku poprzednim, ogłaszanego przez Prezesa Głównego Urzędu Statystycznego w Dzienniku Urzędowym Rzeczypospolitej Polskiej „Monitor Polski”, na podstawie art. 5 ust. 7 ustawy z dnia 4 marca 1994 r. o zakładowym funduszu świadczeń socjalnych (Dz. U. z 2018 r. poz. 1316). Osoba ta może dochodzić odszkodowania lub zadośćuczynienia przenoszącego wysokość rekompensaty.   1 (4). Przy ustalaniu wysokości wynagrodzenia, o którym mowa w ust. 1 (3), bierze się pod uwagę przeciętne miesięczne wynagrodzenie z okresu 6 miesięcy poprzedzających dzień rozwiązania, wypowiedzenia lub jednostronnej zmiany  stosunku prawnego, a jeżeli inna niż pracownik osoba wykonująca pracę zarobkową świadczyła pracę przez okres krótszy niż 6 miesięcy – przeciętne miesięczne wynagrodzenie z całego okresu jej zatrudnienia.</vt:lpstr>
      <vt:lpstr>Art. 32 ust. 5  Dotychczasowe brzmienie: 5. Osobami stanowiącymi kadrę kierowniczą w zakładzie pracy, o których mowa w ust. 3, są kierujący jednoosobowo zakładem pracy i ich zastępcy albo wchodzący w skład kolegialnego organu zarządzającego zakładem pracy, a także inne osoby wyznaczone do dokonywania za pracodawcę czynności w sprawach z zakresu prawa pracy.  Nowe brzmienie: 5. Osobami stanowiącymi kadrę kierowniczą, o których mowa w ust. 3, są kierujący jednoosobowo zakładem pracy i ich zastępcy albo osoby wchodzące w skład kolegialnego organu zarządzającego zakładem pracy, a także inne osoby wyznaczone do dokonywania za pracodawcę czynności w sprawach z zakresu prawa pracy.</vt:lpstr>
      <vt:lpstr> Art. 32 ust. 6  Dotychczasowe brzmienie: 6. Ochrona przewidziana w ust. 1, w zakładowej organizacji związkowej innej niż wymieniona w ust. 3 i 4, przysługuje jednemu pracownikowi imiennie wskazanemu uchwałą zarządu tej organizacji.  Nowe brzmienie:  6. Ochrona przewidziana w ust. 1, w zakładowej organizacji związkowej innej niż wymieniona w ust. 3 i 4, przysługuje jednej osobie wykonującej pracę zarobkową wskazanej uchwałą zarządu tej organizacji</vt:lpstr>
      <vt:lpstr> Art. 32 ust. 7  Dotychczasowe brzmienie: 7. Ochrona przewidziana w ust. 1 przysługuje, przez okres 6 miesięcy od dnia utworzenia komitetu założycielskiego zakładowej organizacji związkowej, nie więcej niż trzem pracownikom imiennie wskazanym uchwałą komitetu założycielskiego.   Nowe brzmienie: 7. Ochrona przewidziana w ust. 1 przysługuje, przez okres 6 miesięcy od dnia utworzenia komitetu założycielskiego zakładowej organizacji związkowej, nie więcej niż trzem osobom wykonującym pracę zarobkową wskazanym uchwałą komitetu założycielskiego </vt:lpstr>
      <vt:lpstr>Art. 32 ust. 9 – dotychczasowe brzmienie: 9. Ochrona przewidziana w ust. 1 przysługuje pracownikowi pełniącemu z wyboru funkcję związkową poza zakładową organizacją związkową, korzystającemu u pracodawcy z urlopu bezpłatnego lub ze zwolnienia z obowiązku świadczenia pracy. Ochrona przysługuje w okresie tego urlopu lub zwolnienia oraz przez rok po upływie tego okresu. Zgodę, o której mowa w ust. 1, wyraża właściwy statutowo organ organizacji związkowej, w której pracownik pełni albo pełnił tę funkcję.  Nowe brzmienie: 9. Ochrona przewidziana w ust. 1 przysługuje osobie wykonującej pracę zarobkową pełniącej z wyboru funkcję związkową poza zakładową organizacją związkową, korzystającej u pracodawcy z urlopu bezpłatnego lub ze zwolnienia z obowiązku świadczenia pracy. Ochrona przysługuje w okresie tego urlopu lub zwolnienia oraz przez rok po upływie tego okresu. Zgodę, o której mowa w ust. 1, wyraża właściwy statutowo organ organizacji związkowej, w której dana osoba pełni albo pełniła tę funkcję.  Dodano ust. 9 (1).  9 (1). Pracodawca powiadamia na piśmie zarząd zakładowej organizacji związkowej o liczbie osób stanowiących kadrę kierowniczą, o których mowa w ust. 5. Powiadomienie następuje w terminie 7 dni od dnia otrzymania pisemnego wniosku zarządu zakładowej organizacji związkowej.  </vt:lpstr>
      <vt:lpstr>Dodano ust. 9 (2) w art. 32 w brzmieniu: 9 (2). Zarząd zakładowej organizacji związkowej lub komitet założycielski zakładowej organizacji związkowej wskazują pracodawcy na piśmie osoby, których stosunek prawny podlega ochronie, o której mowa w ust. 1, poprzez podanie imienia i nazwiska tych osób, a także czasu trwania ochrony. Zmiany we wskazaniu są dokonywane przez zarząd lub komitet założycielski zakładowej organizacji związkowej na piśmie w terminie 7 dni od dnia zaistnienia zmiany.</vt:lpstr>
      <vt:lpstr> Art. 33.  Dotychczasowe brzmienie: 1. Pracodawca, na warunkach określonych w umowie, jest obowiązany udostępnić zakładowej organizacji związkowej pomieszczenia i urządzenia techniczne niezbędne do wykonywania działalności związkowej w zakładzie pracy.  Nowe brzmienie: 1. Pracodawca, na warunkach określonych w układzie zbiorowym pracy lub umowie, jest obowiązany udostępnić zakładowej organizacji związkowej pomieszczenia i urządzenia techniczne niezbędne do wykonywania działalności związkowej u pracodawcy</vt:lpstr>
      <vt:lpstr> Dotychczasowe brzmienie: Art. 33 (1).  1. Pracodawca, na pisemny wniosek zakładowej organizacji związkowej i za pisemną zgodą pracownika, jest obowiązany pobierać z wynagrodzenia pracownika składkę związkową w zadeklarowanej przez niego wysokości.  2. Pracodawca jest obowiązany niezwłocznie przekazywać kwoty pobranych składek związkowych na rachunek bankowy wskazany przez zakładową organizację związkową.]    Nowe brzmienie: Art. 33 (1).  1. Pracodawca, na pisemny wniosek zakładowej organizacji związkowej i za pisemną zgodą osoby wykonującej pracę zarobkową, jest obowiązany pobierać z wynagrodzenia tej osoby składkę związkową w zadeklarowanej przez nią wysokości.  2. Pracodawca jest obowiązany niezwłocznie przekazywać kwoty pobranych składek związkowych na rachunek bankowy lub rachunek w spółdzielczej kasie oszczędnościowo-kredytowej wskazany przez zakładową organizację związkową </vt:lpstr>
      <vt:lpstr> Zmiany w przepisy dot. międzyzakładowej organizacji związkowej  - art. 34 i następne - związane są z ich dostosowaniem do nowej definicji „osoby wykonującej pracę zarobkową” </vt:lpstr>
      <vt:lpstr> Przepisy karne  art. 35 ust. 1 – Kto w związku z zajmowanym stanowiskiem lub pełnioną funkcją:  Dotychczasowe brzmienie: 3.dyskryminuje pracownika z powodu przynależności do związku zawodowego, pozostawania poza związkiem zawodowym lub wykonywania funkcji związkowej,  Nowe brzmienie: 3) dyskryminuje, wbrew zakazowi, o którym mowa w art. 3 ust. 1, z powodu przynależności do związku zawodowego, pozostawania poza związkiem zawodowym lub wykonywania funkcji związkowej, </vt:lpstr>
      <vt:lpstr> art. 35 ust. 1 – c.d  Dotychczasowe brzmienie: 4. nie dopełnia obowiązków określonych w art. 26(1), 33(1) i 34(1)  Nowe brzmienie 4) nie dopełnia w terminie obowiązku informacyjnego, o którym mowa w art. 26(1) ust. 1, 5) nie dopełnia w terminie obowiązku podjęcia negocjacji z zakładowymi organizacjami związkowymi, o którym mowa w art. 26 (1) ust. 3,  6) nie dopełnia obowiązku pobrania z wynagrodzenia danej osoby składki związkowej w zadeklarowanej przez tę osobę wysokości lub obowiązku niezwłocznego przekazania kwoty pobranych składek związkowych, o których mowa w art. 33(1), na rachunek bankowy lub rachunek w spółdzielczej kasie oszczędnościowo-kredytowej wskazany przez zakładową organizację związkową,  7) nie dopełnia obowiązku ponoszenia kosztów, o którym mowa w art. 34(1) ust. 1, w odpowiedniej proporcji wskazanej w art. 34(1) ust. 1 z uwzględnieniem art. 34(1) ust. 4   – podlega grzywnie albo karze ograniczenia wolności. </vt:lpstr>
      <vt:lpstr> Art. 35 ust. 2(1) – nowe brzmienie:  2 (1). Kto w związku z pełnioną funkcją związkową:      1) wbrew obowiązkowi nie zawiadamia w terminie właściwego sądu o zmianie statutu, o której mowa w art. 16,      2) niezgodnie z przepisem art. 24 ust. 1, przeznacza dochód z działalności gospodarczej prowadzonej przez związek zawodowy na cele niesłużące          realizacji zadań statutowych związku lub dzieli go pomiędzy członków związku,      3) w celu uzyskania uprawnień zakładowej organizacji związkowej, reprezentatywnej zakładowej organizacji związkowej, międzyzakładowej         organizacji związkowej lub reprezentatywnej ponadzakładowej organizacji związkowej w informacji, o której mowa w art. 25(1) ust. 2 lub 3 lub w         art. 34(1) ust. 2 lub we wniosku, o którym mowa w art. 25(2) ust. 2, podaje lub na podstawie art. 34(2) ust. 1 wskazuje liczbę członków         organizacji związkowej wyższą niż wynikająca ze stanu faktycznego    – podlega grzywnie. </vt:lpstr>
      <vt:lpstr> Art. 36.  Dotychczasowe brzmienie: 1. Sąd rejestrowy w razie stwierdzenia, że organ związku zawodowego prowadzi działalność sprzeczną z ustawą, wyznacza termin co najmniej 14 dni na dostosowanie działalności tego organu do obowiązującego prawa. Postępowanie wszczyna się na wniosek właściwego prokuratora wojewódzkiego.  Nowe brzmienie: 1. Sąd rejestrowy w razie stwierdzenia, że organ związku zawodowego prowadzi działalność niezgodną z prawem, wyznacza termin co najmniej 14 dni na dostosowanie działalności tego organu do obowiązującego prawa. Postępowanie wszczyna się na wniosek właściwego prokuratora okręgowego.</vt:lpstr>
      <vt:lpstr>Dziękuję za uwagę   Andrzej Jankowski Dyrektor Biura Prawnego Forum Związków Zawodowych tel. 697 822 775 e-mail: prawnik@fzz.org.pl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Ustawa o związkach zawodowych po nowelizacji według stanu prawnego na dzień 1 stycznia 2019 r.</dc:title>
  <dc:creator>Andrzej Jankowski</dc:creator>
  <cp:lastModifiedBy>Andrzej Jankowski</cp:lastModifiedBy>
  <cp:revision>26</cp:revision>
  <dcterms:created xsi:type="dcterms:W3CDTF">2019-10-07T10:58:21Z</dcterms:created>
  <dcterms:modified xsi:type="dcterms:W3CDTF">2019-10-20T21:04:17Z</dcterms:modified>
</cp:coreProperties>
</file>